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351" r:id="rId3"/>
    <p:sldId id="352" r:id="rId4"/>
    <p:sldId id="355" r:id="rId5"/>
    <p:sldId id="356" r:id="rId6"/>
    <p:sldId id="357" r:id="rId7"/>
    <p:sldId id="358" r:id="rId8"/>
    <p:sldId id="359" r:id="rId9"/>
    <p:sldId id="360" r:id="rId10"/>
    <p:sldId id="269" r:id="rId11"/>
    <p:sldId id="278" r:id="rId12"/>
    <p:sldId id="280" r:id="rId13"/>
    <p:sldId id="318" r:id="rId14"/>
    <p:sldId id="296" r:id="rId15"/>
    <p:sldId id="297" r:id="rId16"/>
    <p:sldId id="295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257" r:id="rId30"/>
    <p:sldId id="279" r:id="rId31"/>
    <p:sldId id="268" r:id="rId32"/>
    <p:sldId id="309" r:id="rId33"/>
    <p:sldId id="333" r:id="rId34"/>
    <p:sldId id="319" r:id="rId35"/>
    <p:sldId id="310" r:id="rId36"/>
    <p:sldId id="315" r:id="rId37"/>
    <p:sldId id="313" r:id="rId38"/>
    <p:sldId id="264" r:id="rId39"/>
    <p:sldId id="265" r:id="rId40"/>
    <p:sldId id="266" r:id="rId41"/>
    <p:sldId id="267" r:id="rId42"/>
    <p:sldId id="341" r:id="rId43"/>
    <p:sldId id="258" r:id="rId44"/>
    <p:sldId id="259" r:id="rId45"/>
    <p:sldId id="260" r:id="rId46"/>
    <p:sldId id="316" r:id="rId47"/>
    <p:sldId id="346" r:id="rId48"/>
    <p:sldId id="317" r:id="rId49"/>
    <p:sldId id="261" r:id="rId50"/>
    <p:sldId id="262" r:id="rId51"/>
    <p:sldId id="289" r:id="rId52"/>
    <p:sldId id="288" r:id="rId53"/>
    <p:sldId id="290" r:id="rId54"/>
    <p:sldId id="307" r:id="rId55"/>
    <p:sldId id="308" r:id="rId56"/>
    <p:sldId id="293" r:id="rId57"/>
    <p:sldId id="334" r:id="rId58"/>
    <p:sldId id="335" r:id="rId59"/>
    <p:sldId id="347" r:id="rId60"/>
    <p:sldId id="312" r:id="rId61"/>
    <p:sldId id="274" r:id="rId62"/>
    <p:sldId id="271" r:id="rId63"/>
    <p:sldId id="272" r:id="rId64"/>
    <p:sldId id="273" r:id="rId65"/>
    <p:sldId id="348" r:id="rId66"/>
    <p:sldId id="275" r:id="rId67"/>
    <p:sldId id="282" r:id="rId68"/>
    <p:sldId id="283" r:id="rId69"/>
    <p:sldId id="343" r:id="rId70"/>
    <p:sldId id="287" r:id="rId71"/>
    <p:sldId id="285" r:id="rId72"/>
    <p:sldId id="281" r:id="rId73"/>
    <p:sldId id="286" r:id="rId74"/>
    <p:sldId id="284" r:id="rId75"/>
    <p:sldId id="344" r:id="rId76"/>
    <p:sldId id="345" r:id="rId77"/>
    <p:sldId id="277" r:id="rId78"/>
    <p:sldId id="361" r:id="rId79"/>
    <p:sldId id="353" r:id="rId80"/>
    <p:sldId id="362" r:id="rId81"/>
    <p:sldId id="364" r:id="rId82"/>
    <p:sldId id="354" r:id="rId83"/>
    <p:sldId id="294" r:id="rId84"/>
    <p:sldId id="365" r:id="rId85"/>
    <p:sldId id="350" r:id="rId86"/>
    <p:sldId id="300" r:id="rId87"/>
    <p:sldId id="337" r:id="rId88"/>
    <p:sldId id="301" r:id="rId89"/>
    <p:sldId id="338" r:id="rId90"/>
    <p:sldId id="339" r:id="rId91"/>
    <p:sldId id="363" r:id="rId92"/>
    <p:sldId id="306" r:id="rId93"/>
    <p:sldId id="340" r:id="rId94"/>
    <p:sldId id="320" r:id="rId95"/>
    <p:sldId id="342" r:id="rId96"/>
    <p:sldId id="263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2B14E-30AE-42E2-8783-14A574FFE172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17013-BAFF-4716-9B89-9676065CD9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91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/>
          </p:cNvSpPr>
          <p:nvPr/>
        </p:nvSpPr>
        <p:spPr bwMode="auto">
          <a:xfrm>
            <a:off x="3884613" y="8685213"/>
            <a:ext cx="2971800" cy="457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r" eaLnBrk="1" hangingPunct="1"/>
            <a:fld id="{10D81FDF-5DB4-4C48-AC01-706C5D7870B2}" type="slidenum">
              <a:rPr lang="fr-FR" altLang="fr-FR" sz="1200">
                <a:latin typeface="Times New Roman" panose="02020603050405020304" pitchFamily="18" charset="0"/>
                <a:ea typeface="Arial Unicode MS" pitchFamily="34" charset="-128"/>
              </a:rPr>
              <a:pPr algn="r" eaLnBrk="1" hangingPunct="1"/>
              <a:t>10</a:t>
            </a:fld>
            <a:endParaRPr lang="fr-FR" altLang="fr-FR" sz="1200"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44" name="Espace réservé des commentaires 3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343400"/>
            <a:ext cx="54864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Font typeface="Calibri" panose="020F0502020204030204" pitchFamily="34" charset="0"/>
              <a:buChar char="•"/>
            </a:pPr>
            <a:endParaRPr lang="fr-FR" altLang="fr-FR" smtClean="0"/>
          </a:p>
        </p:txBody>
      </p:sp>
    </p:spTree>
    <p:extLst>
      <p:ext uri="{BB962C8B-B14F-4D97-AF65-F5344CB8AC3E}">
        <p14:creationId xmlns:p14="http://schemas.microsoft.com/office/powerpoint/2010/main" val="297680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383" y="968061"/>
            <a:ext cx="11596121" cy="182509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La cybercriminalité et le nouveau monde</a:t>
            </a:r>
            <a:endParaRPr lang="fr-FR" sz="4000" dirty="0"/>
          </a:p>
        </p:txBody>
      </p:sp>
      <p:sp>
        <p:nvSpPr>
          <p:cNvPr id="5" name="Rectangle 4"/>
          <p:cNvSpPr/>
          <p:nvPr/>
        </p:nvSpPr>
        <p:spPr>
          <a:xfrm>
            <a:off x="616017" y="5191862"/>
            <a:ext cx="93178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Jean-Paul Pinte, Docteur en Sciences de l’Information et de la </a:t>
            </a:r>
            <a:r>
              <a:rPr lang="fr-FR" b="1" dirty="0" smtClean="0"/>
              <a:t>Communication</a:t>
            </a:r>
            <a:endParaRPr lang="fr-FR" b="1" dirty="0"/>
          </a:p>
          <a:p>
            <a:r>
              <a:rPr lang="fr-FR" b="1" dirty="0"/>
              <a:t>Maître de conférences à  l’ Université Catholique de Lille (FLSH)</a:t>
            </a:r>
          </a:p>
          <a:p>
            <a:r>
              <a:rPr lang="fr-FR" b="1" dirty="0" err="1" smtClean="0"/>
              <a:t>Cybercriminologue</a:t>
            </a:r>
            <a:r>
              <a:rPr lang="fr-FR" b="1" dirty="0" smtClean="0"/>
              <a:t> </a:t>
            </a:r>
            <a:endParaRPr lang="fr-FR" b="1" dirty="0"/>
          </a:p>
          <a:p>
            <a:r>
              <a:rPr lang="fr-FR" b="1" dirty="0" smtClean="0"/>
              <a:t>Lieutenant Colonel de la </a:t>
            </a:r>
            <a:r>
              <a:rPr lang="fr-FR" b="1" dirty="0" err="1" smtClean="0"/>
              <a:t>Gendarmere</a:t>
            </a:r>
            <a:r>
              <a:rPr lang="fr-FR" b="1" dirty="0" smtClean="0"/>
              <a:t> </a:t>
            </a:r>
            <a:r>
              <a:rPr lang="fr-FR" b="1" dirty="0" smtClean="0"/>
              <a:t>Nationale (</a:t>
            </a:r>
            <a:r>
              <a:rPr lang="fr-FR" b="1" dirty="0"/>
              <a:t>RCC</a:t>
            </a:r>
            <a:r>
              <a:rPr lang="fr-FR" b="1" dirty="0" smtClean="0"/>
              <a:t>) </a:t>
            </a:r>
          </a:p>
          <a:p>
            <a:r>
              <a:rPr lang="fr-FR" b="1" dirty="0" smtClean="0"/>
              <a:t>Expert au CEPOL (CEE)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58" y="2870580"/>
            <a:ext cx="2581697" cy="22438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01" y="3347459"/>
            <a:ext cx="4782322" cy="15300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30" y="413759"/>
            <a:ext cx="2857500" cy="14668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70" y="444206"/>
            <a:ext cx="4926862" cy="14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>
            <a:spLocks/>
          </p:cNvSpPr>
          <p:nvPr/>
        </p:nvSpPr>
        <p:spPr bwMode="auto">
          <a:xfrm>
            <a:off x="519819" y="2105025"/>
            <a:ext cx="10533663" cy="452649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1828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fr-FR" altLang="fr-FR" b="1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Web </a:t>
            </a:r>
            <a:r>
              <a:rPr lang="fr-FR" altLang="fr-FR" b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1.0 :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le Web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des pages et des images stockées depuis l’origine d’Internet (1993 en France)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fr-FR" altLang="fr-FR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altLang="fr-FR" b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Web 2.0 :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le Web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social où vous agissez sur les réseaux sociaux et où tout se trace et se complète à l’aide des données et interactions de  vos Smartphones via les applications. Vous constituez ainsi </a:t>
            </a:r>
            <a:r>
              <a:rPr lang="fr-FR" altLang="fr-FR" b="1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votre ADN numérique (indélébile)</a:t>
            </a:r>
            <a:endParaRPr lang="fr-FR" altLang="ja-JP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endParaRPr lang="fr-FR" altLang="fr-FR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altLang="fr-FR" b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Web 3.0 :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le Web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sémantique qui reconnait la parole et commande ainsi vos recherches et active à la voix des commandes sur vos supports de communication (Ex : </a:t>
            </a:r>
            <a:r>
              <a:rPr lang="fr-FR" altLang="fr-FR" dirty="0" err="1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Siri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, Alexa, Google Home, Etc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.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fr-FR" altLang="fr-FR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altLang="fr-FR" b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Web 4.0 :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le Web comme une interconnexion des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objets connectés avec notre environnement numérique de chaque jour (On vous épie)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fr-FR" altLang="fr-FR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altLang="fr-FR" b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Web 5.0 :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le Web comme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une intelligence </a:t>
            </a:r>
            <a:r>
              <a:rPr lang="fr-FR" altLang="fr-FR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artificielle </a:t>
            </a:r>
            <a:r>
              <a:rPr lang="fr-FR" altLang="fr-FR" dirty="0" smtClean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rPr>
              <a:t>qui peu à peu décide pour vous, fait des choix, dérange votre vie privée …</a:t>
            </a:r>
            <a:r>
              <a:rPr lang="fr-FR" altLang="fr-FR" dirty="0" smtClean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rPr>
              <a:t>des 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rPr>
              <a:t>disques durs de nos PC (</a:t>
            </a:r>
            <a:r>
              <a:rPr lang="fr-FR" altLang="fr-FR" b="1" dirty="0" smtClean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rPr>
              <a:t>et</a:t>
            </a:r>
            <a:endParaRPr lang="fr-FR" altLang="fr-FR" b="1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8"/>
            </a:endParaRPr>
          </a:p>
        </p:txBody>
      </p:sp>
      <p:sp>
        <p:nvSpPr>
          <p:cNvPr id="3" name="Text Box 3"/>
          <p:cNvSpPr/>
          <p:nvPr/>
        </p:nvSpPr>
        <p:spPr>
          <a:xfrm>
            <a:off x="4800599" y="836613"/>
            <a:ext cx="7113105" cy="5663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square" lIns="90000" tIns="46800" rIns="90000" bIns="46800" compatLnSpc="0">
            <a:spAutoFit/>
          </a:bodyPr>
          <a:lstStyle/>
          <a:p>
            <a:pPr eaLnBrk="1" fontAlgn="auto" hangingPunct="1">
              <a:spcBef>
                <a:spcPts val="1998"/>
              </a:spcBef>
              <a:spcAft>
                <a:spcPts val="0"/>
              </a:spcAft>
              <a:defRPr/>
            </a:pPr>
            <a:r>
              <a:rPr lang="fr-FR" sz="3200" b="1" dirty="0" smtClean="0">
                <a:solidFill>
                  <a:schemeClr val="bg2"/>
                </a:solidFill>
                <a:latin typeface="Times New Roman" pitchFamily="18"/>
                <a:ea typeface="Arial Unicode MS" pitchFamily="2"/>
                <a:cs typeface="Tahoma" pitchFamily="2"/>
              </a:rPr>
              <a:t>Le Web a évolué avec les générations…</a:t>
            </a:r>
            <a:endParaRPr lang="fr-FR" sz="3200" b="1" dirty="0">
              <a:solidFill>
                <a:schemeClr val="bg2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92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32035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80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74" y="4774071"/>
            <a:ext cx="11141242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Des menaces se sont développées dans chaque </a:t>
            </a:r>
            <a:r>
              <a:rPr lang="fr-FR" dirty="0" err="1" smtClean="0"/>
              <a:t>Web.xx</a:t>
            </a:r>
            <a:r>
              <a:rPr lang="fr-FR" dirty="0" smtClean="0"/>
              <a:t> puis certaines personnes à la recherche de profit ou de pouvoir ont tenté d’atteindre leurs objectifs criminels…</a:t>
            </a:r>
            <a:endParaRPr lang="fr-FR" dirty="0"/>
          </a:p>
        </p:txBody>
      </p:sp>
      <p:pic>
        <p:nvPicPr>
          <p:cNvPr id="8194" name="Picture 2" descr="Cyber-criminalité ha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45" y="323755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7069" y="4652377"/>
            <a:ext cx="10490200" cy="955675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 smtClean="0"/>
              <a:t>Les réseaux sociaux </a:t>
            </a:r>
            <a:endParaRPr lang="fr-FR" sz="3600" b="1" dirty="0"/>
          </a:p>
          <a:p>
            <a:pPr algn="l"/>
            <a:r>
              <a:rPr lang="fr-FR" sz="2400" dirty="0" smtClean="0"/>
              <a:t>ils </a:t>
            </a:r>
            <a:r>
              <a:rPr lang="fr-FR" sz="2400" dirty="0"/>
              <a:t>permettraient le meilleur, comme la mise en relation des individus, et le pire, comme l'expression sans filtre... </a:t>
            </a:r>
            <a:r>
              <a:rPr lang="fr-FR" sz="2400" dirty="0" smtClean="0"/>
              <a:t>Et ceci suite au développement des Smartphones et du passage du rôle d’internaute à celui </a:t>
            </a:r>
            <a:r>
              <a:rPr lang="fr-FR" sz="2400" dirty="0" smtClean="0"/>
              <a:t>d’acteur ou de «</a:t>
            </a:r>
            <a:r>
              <a:rPr lang="fr-FR" sz="2400" dirty="0" smtClean="0"/>
              <a:t> </a:t>
            </a:r>
            <a:r>
              <a:rPr lang="fr-FR" sz="2400" b="1" dirty="0" err="1" smtClean="0"/>
              <a:t>consommacteur</a:t>
            </a:r>
            <a:r>
              <a:rPr lang="fr-FR" sz="2400" dirty="0" smtClean="0"/>
              <a:t> </a:t>
            </a:r>
            <a:r>
              <a:rPr lang="fr-FR" sz="2400" dirty="0" smtClean="0"/>
              <a:t>» sur la toile</a:t>
            </a:r>
            <a:endParaRPr lang="fr-FR" sz="2400" dirty="0" smtClean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644160"/>
              </p:ext>
            </p:extLst>
          </p:nvPr>
        </p:nvGraphicFramePr>
        <p:xfrm>
          <a:off x="92075" y="92075"/>
          <a:ext cx="20335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Objet d’environnement du Gestionnaire de liaisons" showAsIcon="1" r:id="rId3" imgW="2033640" imgH="478800" progId="Package">
                  <p:embed/>
                </p:oleObj>
              </mc:Choice>
              <mc:Fallback>
                <p:oleObj name="Objet d’environnement du Gestionnaire de liaisons" showAsIcon="1" r:id="rId3" imgW="203364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033588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663" y="245939"/>
            <a:ext cx="7053012" cy="38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006" y="-1160513"/>
            <a:ext cx="11373678" cy="2801935"/>
          </a:xfrm>
        </p:spPr>
        <p:txBody>
          <a:bodyPr/>
          <a:lstStyle/>
          <a:p>
            <a:pPr algn="ctr"/>
            <a:r>
              <a:rPr lang="fr-FR" b="1" dirty="0"/>
              <a:t>chaque tranche d’âge </a:t>
            </a:r>
            <a:r>
              <a:rPr lang="fr-FR" b="1" dirty="0" smtClean="0"/>
              <a:t>a sa plateforme </a:t>
            </a:r>
            <a:r>
              <a:rPr lang="fr-FR" b="1" dirty="0"/>
              <a:t>dominante </a:t>
            </a:r>
            <a:r>
              <a:rPr lang="fr-FR" b="1" dirty="0" smtClean="0"/>
              <a:t>d’utilisation …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-918280" y="2062066"/>
            <a:ext cx="11930269" cy="4256571"/>
          </a:xfrm>
        </p:spPr>
        <p:txBody>
          <a:bodyPr>
            <a:normAutofit fontScale="92500" lnSpcReduction="10000"/>
          </a:bodyPr>
          <a:lstStyle/>
          <a:p>
            <a:r>
              <a:rPr lang="fr-FR" sz="3100" dirty="0" smtClean="0"/>
              <a:t>Facebook </a:t>
            </a:r>
            <a:r>
              <a:rPr lang="fr-FR" sz="3100" dirty="0"/>
              <a:t>pour les plus de 45 ans </a:t>
            </a:r>
          </a:p>
          <a:p>
            <a:r>
              <a:rPr lang="fr-FR" sz="3100" dirty="0"/>
              <a:t>Instagram pour les 25-45 ans </a:t>
            </a:r>
          </a:p>
          <a:p>
            <a:r>
              <a:rPr lang="fr-FR" sz="3100" dirty="0"/>
              <a:t>Snapchat pour les 15-25 ans </a:t>
            </a:r>
          </a:p>
          <a:p>
            <a:r>
              <a:rPr lang="fr-FR" sz="3100" dirty="0" err="1"/>
              <a:t>TikTok</a:t>
            </a:r>
            <a:r>
              <a:rPr lang="fr-FR" sz="3100" dirty="0"/>
              <a:t> pou les moins de 15 ans </a:t>
            </a:r>
          </a:p>
          <a:p>
            <a:r>
              <a:rPr lang="fr-FR" sz="3100" dirty="0"/>
              <a:t>LinkedIn pour les cadres et assimilés </a:t>
            </a:r>
          </a:p>
          <a:p>
            <a:r>
              <a:rPr lang="fr-FR" sz="3100" dirty="0"/>
              <a:t>Twitter pour les journalistes et personnalités publiques </a:t>
            </a:r>
          </a:p>
          <a:p>
            <a:r>
              <a:rPr lang="fr-FR" sz="3100" dirty="0"/>
              <a:t>Pinterest pour les femmes </a:t>
            </a:r>
          </a:p>
          <a:p>
            <a:r>
              <a:rPr lang="fr-FR" sz="3100" dirty="0" err="1"/>
              <a:t>Twitch</a:t>
            </a:r>
            <a:r>
              <a:rPr lang="fr-FR" sz="3100" dirty="0"/>
              <a:t> pour les </a:t>
            </a:r>
            <a:r>
              <a:rPr lang="fr-FR" sz="3100" dirty="0" err="1"/>
              <a:t>gamers</a:t>
            </a:r>
            <a:r>
              <a:rPr lang="fr-FR" sz="3100" dirty="0"/>
              <a:t>…</a:t>
            </a:r>
          </a:p>
          <a:p>
            <a:r>
              <a:rPr lang="fr-FR" dirty="0" smtClean="0"/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1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8522" y="738248"/>
            <a:ext cx="10254916" cy="1293028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Voici le top </a:t>
            </a:r>
            <a:r>
              <a:rPr lang="fr-FR" b="1" dirty="0"/>
              <a:t>10 des réseaux sociaux en 2019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5760" y="2194560"/>
            <a:ext cx="11140440" cy="4504623"/>
          </a:xfrm>
        </p:spPr>
        <p:txBody>
          <a:bodyPr>
            <a:normAutofit lnSpcReduction="10000"/>
          </a:bodyPr>
          <a:lstStyle/>
          <a:p>
            <a:r>
              <a:rPr lang="fr-FR" sz="2800" dirty="0" smtClean="0"/>
              <a:t>Facebook </a:t>
            </a:r>
            <a:r>
              <a:rPr lang="fr-FR" sz="2800" dirty="0"/>
              <a:t>– 2,32 milliards </a:t>
            </a:r>
            <a:r>
              <a:rPr lang="fr-FR" sz="2800" dirty="0" smtClean="0"/>
              <a:t>YouTube </a:t>
            </a:r>
            <a:r>
              <a:rPr lang="fr-FR" sz="2800" dirty="0"/>
              <a:t>– 1,90 milliard</a:t>
            </a:r>
          </a:p>
          <a:p>
            <a:r>
              <a:rPr lang="fr-FR" sz="2800" dirty="0"/>
              <a:t>WhatsApp – 1,5 milliard</a:t>
            </a:r>
          </a:p>
          <a:p>
            <a:r>
              <a:rPr lang="fr-FR" sz="2800" dirty="0"/>
              <a:t>Facebook Messenger – 1,30 milliard</a:t>
            </a:r>
          </a:p>
          <a:p>
            <a:r>
              <a:rPr lang="fr-FR" sz="2800" dirty="0"/>
              <a:t>WeChat / </a:t>
            </a:r>
            <a:r>
              <a:rPr lang="fr-FR" sz="2800" dirty="0" err="1"/>
              <a:t>Weixin</a:t>
            </a:r>
            <a:r>
              <a:rPr lang="fr-FR" sz="2800" dirty="0"/>
              <a:t> – 1,08 milliard</a:t>
            </a:r>
          </a:p>
          <a:p>
            <a:r>
              <a:rPr lang="fr-FR" sz="2800" dirty="0"/>
              <a:t>Instagram – 1 milliard</a:t>
            </a:r>
          </a:p>
          <a:p>
            <a:r>
              <a:rPr lang="fr-FR" sz="2800" dirty="0"/>
              <a:t>QQ – 803 millions</a:t>
            </a:r>
          </a:p>
          <a:p>
            <a:r>
              <a:rPr lang="fr-FR" sz="2800" dirty="0" err="1"/>
              <a:t>Qzone</a:t>
            </a:r>
            <a:r>
              <a:rPr lang="fr-FR" sz="2800" dirty="0"/>
              <a:t> – 531 millions</a:t>
            </a:r>
          </a:p>
          <a:p>
            <a:r>
              <a:rPr lang="fr-FR" sz="2800" dirty="0" err="1"/>
              <a:t>TikTok</a:t>
            </a:r>
            <a:r>
              <a:rPr lang="fr-FR" sz="2800" dirty="0"/>
              <a:t> / </a:t>
            </a:r>
            <a:r>
              <a:rPr lang="fr-FR" sz="2800" dirty="0" err="1"/>
              <a:t>Douyin</a:t>
            </a:r>
            <a:r>
              <a:rPr lang="fr-FR" sz="2800" dirty="0"/>
              <a:t> – 500 millions</a:t>
            </a:r>
          </a:p>
          <a:p>
            <a:r>
              <a:rPr lang="fr-FR" sz="2800" dirty="0" err="1"/>
              <a:t>Sina</a:t>
            </a:r>
            <a:r>
              <a:rPr lang="fr-FR" sz="2800" dirty="0"/>
              <a:t> </a:t>
            </a:r>
            <a:r>
              <a:rPr lang="fr-FR" sz="2800" dirty="0" err="1"/>
              <a:t>Weibo</a:t>
            </a:r>
            <a:r>
              <a:rPr lang="fr-FR" sz="2800" dirty="0"/>
              <a:t> – 446 millions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0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800" y="629903"/>
            <a:ext cx="10198100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chiffres clés d’Internet en France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800" y="2194560"/>
            <a:ext cx="11328400" cy="4663440"/>
          </a:xfrm>
        </p:spPr>
        <p:txBody>
          <a:bodyPr/>
          <a:lstStyle/>
          <a:p>
            <a:pPr marL="0" indent="0">
              <a:buNone/>
            </a:pPr>
            <a:r>
              <a:rPr lang="fr-FR" sz="3200" b="1" dirty="0" smtClean="0"/>
              <a:t>Sur </a:t>
            </a:r>
            <a:r>
              <a:rPr lang="fr-FR" sz="3200" b="1" dirty="0"/>
              <a:t>65,36 millions d’habitants, on dénombre </a:t>
            </a:r>
            <a:r>
              <a:rPr lang="fr-FR" sz="3200" b="1" dirty="0" smtClean="0"/>
              <a:t>:</a:t>
            </a:r>
          </a:p>
          <a:p>
            <a:endParaRPr lang="fr-FR" sz="3200" dirty="0"/>
          </a:p>
          <a:p>
            <a:r>
              <a:rPr lang="fr-FR" sz="3200" dirty="0"/>
              <a:t>64,70 millions d’abonnements mobiles (99%)</a:t>
            </a:r>
          </a:p>
          <a:p>
            <a:r>
              <a:rPr lang="fr-FR" sz="3200" dirty="0"/>
              <a:t>60,42 millions d’internautes (92%)</a:t>
            </a:r>
          </a:p>
          <a:p>
            <a:r>
              <a:rPr lang="fr-FR" sz="3200" dirty="0"/>
              <a:t>38 millions d’utilisateurs des réseaux sociaux (58%)</a:t>
            </a:r>
          </a:p>
          <a:p>
            <a:r>
              <a:rPr lang="fr-FR" sz="3200" dirty="0"/>
              <a:t>33 millions d’utilisateurs des réseaux sociaux sur mobile (50%)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86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010" y="456365"/>
            <a:ext cx="11092314" cy="1293028"/>
          </a:xfrm>
        </p:spPr>
        <p:txBody>
          <a:bodyPr>
            <a:normAutofit fontScale="90000"/>
          </a:bodyPr>
          <a:lstStyle/>
          <a:p>
            <a:r>
              <a:rPr lang="fr-FR" dirty="0"/>
              <a:t>4,39 milliards d’internautes, 3,48 milliards d’utilisateurs des réseaux sociaux, plus de six heures passées par jour sur Internet…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72" y="2415306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12018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3753" y="481985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</a:t>
            </a:r>
            <a:r>
              <a:rPr lang="fr-FR" dirty="0"/>
              <a:t>risques </a:t>
            </a:r>
            <a:r>
              <a:rPr lang="fr-FR" dirty="0" smtClean="0"/>
              <a:t>numériques recouvrent </a:t>
            </a:r>
            <a:r>
              <a:rPr lang="fr-FR" dirty="0"/>
              <a:t>une grande diversité de domaines que l’on peut regrouper en 9 types :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153" y="1775013"/>
            <a:ext cx="11291047" cy="5082987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risques techniques : </a:t>
            </a:r>
            <a:r>
              <a:rPr lang="fr-FR" dirty="0"/>
              <a:t>virus, piratage, arnaques…</a:t>
            </a:r>
          </a:p>
          <a:p>
            <a:r>
              <a:rPr lang="fr-FR" b="1" dirty="0"/>
              <a:t>Les risques informationnels et politiques : </a:t>
            </a:r>
            <a:r>
              <a:rPr lang="fr-FR" dirty="0"/>
              <a:t>enfermement dans des « bulles de filtres » </a:t>
            </a:r>
            <a:r>
              <a:rPr lang="fr-FR" dirty="0" smtClean="0"/>
              <a:t>fiabilité </a:t>
            </a:r>
            <a:r>
              <a:rPr lang="fr-FR" dirty="0"/>
              <a:t>de </a:t>
            </a:r>
            <a:r>
              <a:rPr lang="fr-FR" dirty="0" smtClean="0"/>
              <a:t>l’information, </a:t>
            </a:r>
            <a:r>
              <a:rPr lang="fr-FR" dirty="0"/>
              <a:t>manipulations politiques notamment face aux « théories du </a:t>
            </a:r>
            <a:r>
              <a:rPr lang="fr-FR" dirty="0" smtClean="0"/>
              <a:t>complot).</a:t>
            </a:r>
            <a:endParaRPr lang="fr-FR" dirty="0"/>
          </a:p>
          <a:p>
            <a:r>
              <a:rPr lang="fr-FR" b="1" dirty="0"/>
              <a:t>Les risques cognitifs : </a:t>
            </a:r>
            <a:r>
              <a:rPr lang="fr-FR" dirty="0"/>
              <a:t>perturbation des capacités </a:t>
            </a:r>
            <a:r>
              <a:rPr lang="fr-FR" dirty="0" smtClean="0"/>
              <a:t>d’attention, appauvrissement </a:t>
            </a:r>
            <a:r>
              <a:rPr lang="fr-FR" dirty="0"/>
              <a:t>des pratiques de lecture ou de la pensée </a:t>
            </a:r>
            <a:endParaRPr lang="fr-FR" dirty="0" smtClean="0"/>
          </a:p>
          <a:p>
            <a:r>
              <a:rPr lang="fr-FR" b="1" dirty="0" smtClean="0"/>
              <a:t>Les </a:t>
            </a:r>
            <a:r>
              <a:rPr lang="fr-FR" b="1" dirty="0"/>
              <a:t>risques psycho-sociaux : </a:t>
            </a:r>
            <a:r>
              <a:rPr lang="fr-FR" dirty="0"/>
              <a:t>exposition à des contenus choquants, </a:t>
            </a:r>
            <a:r>
              <a:rPr lang="fr-FR" dirty="0" smtClean="0"/>
              <a:t>addiction, cyber-harcèlement.</a:t>
            </a:r>
            <a:endParaRPr lang="fr-FR" dirty="0"/>
          </a:p>
          <a:p>
            <a:r>
              <a:rPr lang="fr-FR" b="1" dirty="0"/>
              <a:t>Les risques sur la santé : </a:t>
            </a:r>
            <a:r>
              <a:rPr lang="fr-FR" dirty="0"/>
              <a:t>postures, troubles oculaires, exposition aux ondes…</a:t>
            </a:r>
          </a:p>
          <a:p>
            <a:r>
              <a:rPr lang="fr-FR" b="1" dirty="0"/>
              <a:t>Les risques socio-économiques : </a:t>
            </a:r>
            <a:r>
              <a:rPr lang="fr-FR" dirty="0"/>
              <a:t>fractures liées aux inégalités d’accès, d’usages ou de </a:t>
            </a:r>
            <a:r>
              <a:rPr lang="fr-FR" dirty="0" smtClean="0"/>
              <a:t>compétences.</a:t>
            </a:r>
            <a:endParaRPr lang="fr-FR" dirty="0"/>
          </a:p>
          <a:p>
            <a:r>
              <a:rPr lang="fr-FR" b="1" dirty="0"/>
              <a:t>Les risques éthiques : </a:t>
            </a:r>
            <a:r>
              <a:rPr lang="fr-FR" dirty="0"/>
              <a:t>protection des données personnelles, e-réputation et respect d’autrui dans sa vie privée </a:t>
            </a:r>
            <a:endParaRPr lang="fr-FR" dirty="0" smtClean="0"/>
          </a:p>
          <a:p>
            <a:r>
              <a:rPr lang="fr-FR" b="1" dirty="0" smtClean="0"/>
              <a:t>Les </a:t>
            </a:r>
            <a:r>
              <a:rPr lang="fr-FR" b="1" dirty="0"/>
              <a:t>risques juridiques : </a:t>
            </a:r>
            <a:r>
              <a:rPr lang="fr-FR" dirty="0"/>
              <a:t>violations des droits d’auteur, du droit à l’image, usurpation d’identité…</a:t>
            </a:r>
          </a:p>
          <a:p>
            <a:r>
              <a:rPr lang="fr-FR" b="1" dirty="0"/>
              <a:t>Les risques écologiques : </a:t>
            </a:r>
            <a:r>
              <a:rPr lang="fr-FR" dirty="0"/>
              <a:t>impact environnemental des équipements numériques.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2" y="199745"/>
            <a:ext cx="7497856" cy="64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1" y="473448"/>
            <a:ext cx="7328647" cy="61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7829" y="764373"/>
            <a:ext cx="10918371" cy="1293028"/>
          </a:xfrm>
        </p:spPr>
        <p:txBody>
          <a:bodyPr>
            <a:normAutofit/>
          </a:bodyPr>
          <a:lstStyle/>
          <a:p>
            <a:r>
              <a:rPr lang="fr-FR" dirty="0" smtClean="0"/>
              <a:t>Internet : formidable outil d’accès </a:t>
            </a:r>
            <a:br>
              <a:rPr lang="fr-FR" dirty="0" smtClean="0"/>
            </a:br>
            <a:r>
              <a:rPr lang="fr-FR" dirty="0" smtClean="0"/>
              <a:t>à la connaissance et au savoir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58" y="2276453"/>
            <a:ext cx="6290991" cy="4186369"/>
          </a:xfrm>
        </p:spPr>
      </p:pic>
    </p:spTree>
    <p:extLst>
      <p:ext uri="{BB962C8B-B14F-4D97-AF65-F5344CB8AC3E}">
        <p14:creationId xmlns:p14="http://schemas.microsoft.com/office/powerpoint/2010/main" val="280386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27" y="399769"/>
            <a:ext cx="6911508" cy="6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244" y="394168"/>
            <a:ext cx="7223592" cy="61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61" y="490538"/>
            <a:ext cx="6666379" cy="61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18" y="516758"/>
            <a:ext cx="6684869" cy="609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47" y="396407"/>
            <a:ext cx="6610911" cy="62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2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40" y="198624"/>
            <a:ext cx="7150652" cy="64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49" y="1123341"/>
            <a:ext cx="11786710" cy="50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1" y="953686"/>
            <a:ext cx="11662829" cy="51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4" y="764373"/>
            <a:ext cx="11996465" cy="51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23741"/>
            <a:ext cx="11559941" cy="1293028"/>
          </a:xfrm>
        </p:spPr>
        <p:txBody>
          <a:bodyPr/>
          <a:lstStyle/>
          <a:p>
            <a:r>
              <a:rPr lang="fr-FR" b="1" dirty="0" smtClean="0"/>
              <a:t>Que se passe t-il quand on se connecte </a:t>
            </a:r>
            <a:r>
              <a:rPr lang="fr-FR" dirty="0" smtClean="0"/>
              <a:t>?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005138" y="1775862"/>
            <a:ext cx="63622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b="1" dirty="0" smtClean="0"/>
              <a:t>Mon adresse machine sera enregistrée</a:t>
            </a:r>
          </a:p>
          <a:p>
            <a:pPr marL="285750" indent="-285750">
              <a:buFontTx/>
              <a:buChar char="-"/>
            </a:pPr>
            <a:endParaRPr lang="fr-FR" sz="2400" b="1" dirty="0" smtClean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Les pages que je vais regarder aussi</a:t>
            </a:r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Les logiciels installés de même</a:t>
            </a:r>
          </a:p>
          <a:p>
            <a:endParaRPr lang="fr-FR" sz="2400" b="1" dirty="0" smtClean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Ma navigation sera aussi gardée 1 an</a:t>
            </a:r>
          </a:p>
          <a:p>
            <a:pPr marL="285750" indent="-285750">
              <a:buFontTx/>
              <a:buChar char="-"/>
            </a:pPr>
            <a:endParaRPr lang="fr-FR" sz="2400" b="1" dirty="0" smtClean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Ma poubelle ne sera jamais vide même si je la vide …</a:t>
            </a:r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Tout est traçable et Internet n’a pas de touche EFFACER</a:t>
            </a:r>
          </a:p>
          <a:p>
            <a:endParaRPr lang="fr-FR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2" y="2762451"/>
            <a:ext cx="4339285" cy="28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72891" y="3128750"/>
            <a:ext cx="6686006" cy="12930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Un  espace sans frontière</a:t>
            </a:r>
            <a:br>
              <a:rPr lang="fr-FR" dirty="0" smtClean="0"/>
            </a:br>
            <a:r>
              <a:rPr lang="fr-FR" dirty="0" smtClean="0"/>
              <a:t>SANS FREIN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mais pas sans risque !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057401"/>
            <a:ext cx="4104799" cy="4024313"/>
          </a:xfrm>
        </p:spPr>
      </p:pic>
    </p:spTree>
    <p:extLst>
      <p:ext uri="{BB962C8B-B14F-4D97-AF65-F5344CB8AC3E}">
        <p14:creationId xmlns:p14="http://schemas.microsoft.com/office/powerpoint/2010/main" val="1984617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000332" y="790759"/>
            <a:ext cx="8911687" cy="1280890"/>
          </a:xfrm>
        </p:spPr>
        <p:txBody>
          <a:bodyPr/>
          <a:lstStyle/>
          <a:p>
            <a:r>
              <a:rPr lang="fr-FR" dirty="0" smtClean="0"/>
              <a:t>Des atteintes aux personnes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2333" y="2409970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 smtClean="0"/>
              <a:t>Diffusion de contenus offensifs</a:t>
            </a:r>
          </a:p>
          <a:p>
            <a:r>
              <a:rPr lang="fr-FR" sz="2400" dirty="0" smtClean="0"/>
              <a:t>Incitation à la haine raciale, propagande</a:t>
            </a:r>
          </a:p>
          <a:p>
            <a:r>
              <a:rPr lang="fr-FR" sz="2400" dirty="0" smtClean="0"/>
              <a:t>Diffamation, chantage, intimidation, harcèlement, injures</a:t>
            </a:r>
          </a:p>
          <a:p>
            <a:r>
              <a:rPr lang="fr-FR" sz="2400" dirty="0" smtClean="0"/>
              <a:t>Vie privée, usurpation d’identité et e-réputation</a:t>
            </a:r>
          </a:p>
          <a:p>
            <a:r>
              <a:rPr lang="fr-FR" sz="2400" dirty="0" smtClean="0"/>
              <a:t>Vol de données personnelles et confidentielles, ressources et services</a:t>
            </a:r>
          </a:p>
          <a:p>
            <a:r>
              <a:rPr lang="fr-FR" sz="2400" dirty="0" smtClean="0"/>
              <a:t>Escroqueries, fraudes et abus</a:t>
            </a:r>
          </a:p>
          <a:p>
            <a:r>
              <a:rPr lang="fr-FR" sz="2400" dirty="0" smtClean="0"/>
              <a:t>Atteintes à l’image, au secret professionnel</a:t>
            </a:r>
          </a:p>
          <a:p>
            <a:r>
              <a:rPr lang="fr-FR" sz="2400" dirty="0" smtClean="0"/>
              <a:t>Les chaînes de solidarité</a:t>
            </a:r>
          </a:p>
          <a:p>
            <a:r>
              <a:rPr lang="fr-FR" sz="2400" dirty="0" smtClean="0"/>
              <a:t>…/…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15" y="790759"/>
            <a:ext cx="3585796" cy="1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186525"/>
            <a:ext cx="11473245" cy="45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300" y="764373"/>
            <a:ext cx="10756900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Réseaux sociaux </a:t>
            </a:r>
            <a:r>
              <a:rPr lang="fr-FR" b="1" dirty="0" smtClean="0"/>
              <a:t>:</a:t>
            </a:r>
            <a:br>
              <a:rPr lang="fr-FR" b="1" dirty="0" smtClean="0"/>
            </a:br>
            <a:r>
              <a:rPr lang="fr-FR" b="1" dirty="0" smtClean="0"/>
              <a:t> </a:t>
            </a:r>
            <a:r>
              <a:rPr lang="fr-FR" b="1" dirty="0"/>
              <a:t>les 5 dangers les plus fréquents et comment les éviter</a:t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21" y="2193925"/>
            <a:ext cx="7665358" cy="4024313"/>
          </a:xfrm>
        </p:spPr>
      </p:pic>
    </p:spTree>
    <p:extLst>
      <p:ext uri="{BB962C8B-B14F-4D97-AF65-F5344CB8AC3E}">
        <p14:creationId xmlns:p14="http://schemas.microsoft.com/office/powerpoint/2010/main" val="11530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599" y="871589"/>
            <a:ext cx="943087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sz="3600" dirty="0" smtClean="0">
                <a:latin typeface="Calibri" panose="020F0502020204030204" pitchFamily="34" charset="0"/>
              </a:rPr>
              <a:t>Votre identité numérique </a:t>
            </a:r>
            <a:r>
              <a:rPr lang="fr-FR" sz="3600" dirty="0">
                <a:latin typeface="Calibri" panose="020F0502020204030204" pitchFamily="34" charset="0"/>
              </a:rPr>
              <a:t>peut être divisée en trois catégories : </a:t>
            </a:r>
          </a:p>
          <a:p>
            <a:pPr algn="just"/>
            <a:endParaRPr lang="fr-FR" dirty="0" smtClean="0">
              <a:latin typeface="Calibri" panose="020F0502020204030204" pitchFamily="34" charset="0"/>
            </a:endParaRPr>
          </a:p>
          <a:p>
            <a:pPr algn="just"/>
            <a:endParaRPr lang="fr-FR" dirty="0">
              <a:latin typeface="Calibri" panose="020F0502020204030204" pitchFamily="34" charset="0"/>
            </a:endParaRPr>
          </a:p>
          <a:p>
            <a:pPr algn="just"/>
            <a:r>
              <a:rPr lang="fr-FR" sz="2400" dirty="0" smtClean="0">
                <a:latin typeface="Calibri" panose="020F0502020204030204" pitchFamily="34" charset="0"/>
              </a:rPr>
              <a:t>• </a:t>
            </a:r>
            <a:r>
              <a:rPr lang="fr-FR" sz="2400" b="1" dirty="0">
                <a:latin typeface="Calibri" panose="020F0502020204030204" pitchFamily="34" charset="0"/>
              </a:rPr>
              <a:t>L’identité déclarative</a:t>
            </a:r>
            <a:r>
              <a:rPr lang="fr-FR" sz="2400" dirty="0">
                <a:latin typeface="Calibri" panose="020F0502020204030204" pitchFamily="34" charset="0"/>
              </a:rPr>
              <a:t>, se réfère aux données saisies par l’utilisateur comme son nom, sa date de naissance, ou autres informations personnelles directement renseignées par l’individu ; </a:t>
            </a:r>
            <a:endParaRPr lang="fr-FR" sz="2400" dirty="0" smtClean="0">
              <a:latin typeface="Calibri" panose="020F0502020204030204" pitchFamily="34" charset="0"/>
            </a:endParaRPr>
          </a:p>
          <a:p>
            <a:pPr algn="just"/>
            <a:endParaRPr lang="fr-FR" sz="2400" dirty="0">
              <a:latin typeface="Calibri" panose="020F0502020204030204" pitchFamily="34" charset="0"/>
            </a:endParaRPr>
          </a:p>
          <a:p>
            <a:pPr algn="just"/>
            <a:r>
              <a:rPr lang="fr-FR" sz="2400" dirty="0">
                <a:latin typeface="Calibri" panose="020F0502020204030204" pitchFamily="34" charset="0"/>
              </a:rPr>
              <a:t>• </a:t>
            </a:r>
            <a:r>
              <a:rPr lang="fr-FR" sz="2400" b="1" dirty="0">
                <a:latin typeface="Calibri" panose="020F0502020204030204" pitchFamily="34" charset="0"/>
              </a:rPr>
              <a:t>L’identité agissante</a:t>
            </a:r>
            <a:r>
              <a:rPr lang="fr-FR" sz="2400" dirty="0">
                <a:latin typeface="Calibri" panose="020F0502020204030204" pitchFamily="34" charset="0"/>
              </a:rPr>
              <a:t>, est indirectement renseignée par les activités de l’utilisateur sur la toile ; </a:t>
            </a:r>
            <a:endParaRPr lang="fr-FR" sz="2400" dirty="0" smtClean="0">
              <a:latin typeface="Calibri" panose="020F0502020204030204" pitchFamily="34" charset="0"/>
            </a:endParaRPr>
          </a:p>
          <a:p>
            <a:pPr algn="just"/>
            <a:endParaRPr lang="fr-FR" sz="2400" dirty="0">
              <a:latin typeface="Calibri" panose="020F0502020204030204" pitchFamily="34" charset="0"/>
            </a:endParaRPr>
          </a:p>
          <a:p>
            <a:pPr algn="just"/>
            <a:r>
              <a:rPr lang="fr-FR" sz="2400" dirty="0">
                <a:latin typeface="Calibri" panose="020F0502020204030204" pitchFamily="34" charset="0"/>
              </a:rPr>
              <a:t>• </a:t>
            </a:r>
            <a:r>
              <a:rPr lang="fr-FR" sz="2400" b="1" dirty="0">
                <a:latin typeface="Calibri" panose="020F0502020204030204" pitchFamily="34" charset="0"/>
              </a:rPr>
              <a:t>L’identité calculée</a:t>
            </a:r>
            <a:r>
              <a:rPr lang="fr-FR" sz="2400" dirty="0">
                <a:latin typeface="Calibri" panose="020F0502020204030204" pitchFamily="34" charset="0"/>
              </a:rPr>
              <a:t>, résulte d’une analyse de l’identité agissante par le système, comme le nombre de communautés virtuelles dans lesquelles l’individu évolue ou son nombre d’amis sur les réseaux sociaux.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44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Ce que risquent vraiment les </a:t>
            </a:r>
            <a:r>
              <a:rPr lang="fr-FR" b="1" dirty="0" smtClean="0"/>
              <a:t>jeunes sur </a:t>
            </a:r>
            <a:r>
              <a:rPr lang="fr-FR" b="1" dirty="0"/>
              <a:t>les réseaux sociaux</a:t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24" y="2193925"/>
            <a:ext cx="8156351" cy="4024313"/>
          </a:xfrm>
        </p:spPr>
      </p:pic>
    </p:spTree>
    <p:extLst>
      <p:ext uri="{BB962C8B-B14F-4D97-AF65-F5344CB8AC3E}">
        <p14:creationId xmlns:p14="http://schemas.microsoft.com/office/powerpoint/2010/main" val="16628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Jeunes et réseaux sociaux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400" y="2194560"/>
            <a:ext cx="11099800" cy="447294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Les réseaux sociaux et leurs dangers : les </a:t>
            </a:r>
            <a:r>
              <a:rPr lang="fr-FR" dirty="0" smtClean="0"/>
              <a:t>« </a:t>
            </a:r>
            <a:r>
              <a:rPr lang="fr-FR" dirty="0" err="1" smtClean="0"/>
              <a:t>like</a:t>
            </a:r>
            <a:r>
              <a:rPr lang="fr-FR" dirty="0" smtClean="0"/>
              <a:t> »</a:t>
            </a:r>
            <a:r>
              <a:rPr lang="fr-FR" dirty="0"/>
              <a:t> </a:t>
            </a:r>
            <a:r>
              <a:rPr lang="fr-FR" dirty="0" smtClean="0"/>
              <a:t>rendent </a:t>
            </a:r>
            <a:r>
              <a:rPr lang="fr-FR" dirty="0"/>
              <a:t>addictifs</a:t>
            </a:r>
          </a:p>
          <a:p>
            <a:endParaRPr lang="fr-FR" dirty="0" smtClean="0"/>
          </a:p>
          <a:p>
            <a:r>
              <a:rPr lang="fr-FR" dirty="0"/>
              <a:t>Vie privée et messagerie : l’intimidation à l’ère numérique</a:t>
            </a:r>
          </a:p>
          <a:p>
            <a:endParaRPr lang="fr-FR" dirty="0" smtClean="0"/>
          </a:p>
          <a:p>
            <a:r>
              <a:rPr lang="fr-FR" dirty="0"/>
              <a:t>Facebook et les dangers du partage de données : mauvais usages et diffusion des informations personnelles</a:t>
            </a:r>
          </a:p>
          <a:p>
            <a:endParaRPr lang="fr-FR" dirty="0" smtClean="0"/>
          </a:p>
          <a:p>
            <a:r>
              <a:rPr lang="fr-FR" dirty="0"/>
              <a:t>Atteinte à la réputation : le contenu public est visible par tous, même </a:t>
            </a:r>
            <a:r>
              <a:rPr lang="fr-FR" dirty="0" smtClean="0"/>
              <a:t>par l’employeur quand vous serez en stage ou employé, cadre,  …</a:t>
            </a:r>
          </a:p>
          <a:p>
            <a:endParaRPr lang="fr-FR" dirty="0"/>
          </a:p>
          <a:p>
            <a:r>
              <a:rPr lang="fr-FR" dirty="0"/>
              <a:t>Les réseaux sociaux comme </a:t>
            </a:r>
            <a:r>
              <a:rPr lang="fr-FR" dirty="0" smtClean="0"/>
              <a:t>outils de </a:t>
            </a:r>
            <a:r>
              <a:rPr lang="fr-FR" dirty="0"/>
              <a:t>relations publiques : une mauvaise organisation met en danger l’image</a:t>
            </a:r>
          </a:p>
          <a:p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66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3pPr>
            <a:lvl4pPr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4pPr>
            <a:lvl5pPr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5pPr>
            <a:lvl6pPr eaLnBrk="0" fontAlgn="base" hangingPunct="0">
              <a:spcAft>
                <a:spcPct val="0"/>
              </a:spcAft>
              <a:buSzPct val="100000"/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6pPr>
            <a:lvl7pPr eaLnBrk="0" fontAlgn="base" hangingPunct="0">
              <a:spcAft>
                <a:spcPct val="0"/>
              </a:spcAft>
              <a:buSzPct val="100000"/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7pPr>
            <a:lvl8pPr eaLnBrk="0" fontAlgn="base" hangingPunct="0">
              <a:spcAft>
                <a:spcPct val="0"/>
              </a:spcAft>
              <a:buSzPct val="100000"/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8pPr>
            <a:lvl9pPr eaLnBrk="0" fontAlgn="base" hangingPunct="0">
              <a:spcAft>
                <a:spcPct val="0"/>
              </a:spcAft>
              <a:buSzPct val="100000"/>
              <a:defRPr>
                <a:solidFill>
                  <a:srgbClr val="000000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/>
            <a:endParaRPr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790576"/>
            <a:ext cx="914400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ZoneTexte 3"/>
          <p:cNvSpPr txBox="1">
            <a:spLocks noChangeArrowheads="1"/>
          </p:cNvSpPr>
          <p:nvPr/>
        </p:nvSpPr>
        <p:spPr bwMode="auto">
          <a:xfrm>
            <a:off x="2528889" y="-133350"/>
            <a:ext cx="7272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fr-FR" sz="5400">
                <a:latin typeface="Arial" pitchFamily="34" charset="0"/>
                <a:ea typeface="MS PGothic" pitchFamily="34" charset="-128"/>
              </a:rPr>
              <a:t>Youseemi</a:t>
            </a:r>
          </a:p>
        </p:txBody>
      </p:sp>
    </p:spTree>
    <p:extLst>
      <p:ext uri="{BB962C8B-B14F-4D97-AF65-F5344CB8AC3E}">
        <p14:creationId xmlns:p14="http://schemas.microsoft.com/office/powerpoint/2010/main" val="7065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 txBox="1">
            <a:spLocks noGrp="1"/>
          </p:cNvSpPr>
          <p:nvPr>
            <p:ph type="title"/>
          </p:nvPr>
        </p:nvSpPr>
        <p:spPr>
          <a:xfrm>
            <a:off x="6456363" y="2781300"/>
            <a:ext cx="3898900" cy="1143000"/>
          </a:xfrm>
        </p:spPr>
        <p:txBody>
          <a:bodyPr>
            <a:normAutofit fontScale="90000"/>
          </a:bodyPr>
          <a:lstStyle/>
          <a:p>
            <a:pPr hangingPunct="1"/>
            <a:r>
              <a:rPr smtClean="0">
                <a:latin typeface="Calibri" pitchFamily="34" charset="0"/>
              </a:rPr>
              <a:t>Ce que Google sait de nous …</a:t>
            </a:r>
          </a:p>
        </p:txBody>
      </p:sp>
      <p:pic>
        <p:nvPicPr>
          <p:cNvPr id="13315" name="Image 1" descr="Description : Goog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0" y="204789"/>
            <a:ext cx="4464050" cy="6683375"/>
          </a:xfrm>
          <a:noFill/>
        </p:spPr>
      </p:pic>
    </p:spTree>
    <p:extLst>
      <p:ext uri="{BB962C8B-B14F-4D97-AF65-F5344CB8AC3E}">
        <p14:creationId xmlns:p14="http://schemas.microsoft.com/office/powerpoint/2010/main" val="3843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8779" y="181219"/>
            <a:ext cx="10447421" cy="1293028"/>
          </a:xfrm>
        </p:spPr>
        <p:txBody>
          <a:bodyPr/>
          <a:lstStyle/>
          <a:p>
            <a:r>
              <a:rPr lang="fr-FR" dirty="0" smtClean="0"/>
              <a:t>NOS CENTRES D’intérêt sont tracés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402903"/>
            <a:ext cx="11697212" cy="52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NOS déplacements également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2194560"/>
            <a:ext cx="12111990" cy="43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822" y="725185"/>
            <a:ext cx="11075126" cy="1293028"/>
          </a:xfrm>
        </p:spPr>
        <p:txBody>
          <a:bodyPr/>
          <a:lstStyle/>
          <a:p>
            <a:r>
              <a:rPr lang="fr-FR" dirty="0" smtClean="0"/>
              <a:t>Et vous que faites vous sur internet 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558834" y="2319218"/>
            <a:ext cx="9296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3600" dirty="0"/>
              <a:t>- Parler avec les ami(e)s.</a:t>
            </a:r>
          </a:p>
          <a:p>
            <a:r>
              <a:rPr lang="fr-FR" sz="3600" dirty="0"/>
              <a:t>- Diffuser des photos.</a:t>
            </a:r>
          </a:p>
          <a:p>
            <a:r>
              <a:rPr lang="fr-FR" sz="3600" dirty="0"/>
              <a:t>- Diffuser des vidéos.</a:t>
            </a:r>
          </a:p>
          <a:p>
            <a:r>
              <a:rPr lang="fr-FR" sz="3600" dirty="0"/>
              <a:t>- Regarder ce que font les autres.</a:t>
            </a:r>
          </a:p>
          <a:p>
            <a:r>
              <a:rPr lang="fr-FR" sz="3600" dirty="0"/>
              <a:t>- Mettre en avant une passion (sport, ...)</a:t>
            </a:r>
          </a:p>
          <a:p>
            <a:r>
              <a:rPr lang="fr-FR" sz="3600" dirty="0"/>
              <a:t>- Faire de nouvelles rencontres.</a:t>
            </a:r>
          </a:p>
          <a:p>
            <a:r>
              <a:rPr lang="fr-FR" sz="3600" dirty="0"/>
              <a:t>- S’inventer une vie.</a:t>
            </a:r>
          </a:p>
        </p:txBody>
      </p:sp>
    </p:spTree>
    <p:extLst>
      <p:ext uri="{BB962C8B-B14F-4D97-AF65-F5344CB8AC3E}">
        <p14:creationId xmlns:p14="http://schemas.microsoft.com/office/powerpoint/2010/main" val="1096632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4593" y="475615"/>
            <a:ext cx="8610600" cy="1293028"/>
          </a:xfrm>
        </p:spPr>
        <p:txBody>
          <a:bodyPr/>
          <a:lstStyle/>
          <a:p>
            <a:r>
              <a:rPr lang="fr-FR" dirty="0" smtClean="0"/>
              <a:t>NOS VISITES sur les vidéos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1635502"/>
            <a:ext cx="11517629" cy="51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7516" y="764373"/>
            <a:ext cx="10928684" cy="1293028"/>
          </a:xfrm>
        </p:spPr>
        <p:txBody>
          <a:bodyPr/>
          <a:lstStyle/>
          <a:p>
            <a:r>
              <a:rPr lang="fr-FR" dirty="0" smtClean="0"/>
              <a:t>LES RECHERCHES FAITES PAR VOS AMIS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5" y="1969760"/>
            <a:ext cx="11373150" cy="47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34235" y="324875"/>
            <a:ext cx="8610600" cy="1293028"/>
          </a:xfrm>
        </p:spPr>
        <p:txBody>
          <a:bodyPr/>
          <a:lstStyle/>
          <a:p>
            <a:r>
              <a:rPr lang="fr-FR" dirty="0" smtClean="0"/>
              <a:t>Bref, on sait tout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" y="1566224"/>
            <a:ext cx="11475944" cy="49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1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73255" y="475615"/>
            <a:ext cx="11178941" cy="1293028"/>
          </a:xfrm>
        </p:spPr>
        <p:txBody>
          <a:bodyPr>
            <a:normAutofit/>
          </a:bodyPr>
          <a:lstStyle/>
          <a:p>
            <a:r>
              <a:rPr lang="fr-FR" b="1" dirty="0" smtClean="0"/>
              <a:t>L’investigation commence sur internet :</a:t>
            </a:r>
            <a:br>
              <a:rPr lang="fr-FR" b="1" dirty="0" smtClean="0"/>
            </a:br>
            <a:r>
              <a:rPr lang="fr-FR" dirty="0" smtClean="0"/>
              <a:t>Ce que l’on peut savoir de VOUS</a:t>
            </a:r>
            <a:endParaRPr lang="fr-FR" dirty="0"/>
          </a:p>
        </p:txBody>
      </p:sp>
      <p:pic>
        <p:nvPicPr>
          <p:cNvPr id="4" name="Image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64" y="1847416"/>
            <a:ext cx="9654399" cy="470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7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96253" y="398613"/>
            <a:ext cx="12171712" cy="1293028"/>
          </a:xfrm>
        </p:spPr>
        <p:txBody>
          <a:bodyPr/>
          <a:lstStyle/>
          <a:p>
            <a:r>
              <a:rPr lang="fr-FR" dirty="0" smtClean="0"/>
              <a:t>Graphe  des relations sur votre messagerie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6" y="1778971"/>
            <a:ext cx="11092814" cy="48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13765" y="284950"/>
            <a:ext cx="11819965" cy="1293028"/>
          </a:xfrm>
        </p:spPr>
        <p:txBody>
          <a:bodyPr/>
          <a:lstStyle/>
          <a:p>
            <a:r>
              <a:rPr lang="fr-FR" dirty="0" smtClean="0"/>
              <a:t>sur </a:t>
            </a:r>
            <a:r>
              <a:rPr lang="fr-FR" dirty="0" err="1" smtClean="0"/>
              <a:t>facebook</a:t>
            </a:r>
            <a:r>
              <a:rPr lang="fr-FR" dirty="0" smtClean="0"/>
              <a:t> aussi, on peut tout voir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" y="1436705"/>
            <a:ext cx="10648398" cy="511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7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764" y="444346"/>
            <a:ext cx="8610600" cy="1293028"/>
          </a:xfrm>
        </p:spPr>
        <p:txBody>
          <a:bodyPr/>
          <a:lstStyle/>
          <a:p>
            <a:r>
              <a:rPr lang="fr-FR" smtClean="0"/>
              <a:t>Scanner Facebook …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7" y="1737374"/>
            <a:ext cx="8616445" cy="4815072"/>
          </a:xfrm>
        </p:spPr>
      </p:pic>
    </p:spTree>
    <p:extLst>
      <p:ext uri="{BB962C8B-B14F-4D97-AF65-F5344CB8AC3E}">
        <p14:creationId xmlns:p14="http://schemas.microsoft.com/office/powerpoint/2010/main" val="229817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3245"/>
            <a:ext cx="11819965" cy="1293028"/>
          </a:xfrm>
        </p:spPr>
        <p:txBody>
          <a:bodyPr/>
          <a:lstStyle/>
          <a:p>
            <a:r>
              <a:rPr lang="fr-FR" dirty="0" smtClean="0"/>
              <a:t>AVEC PEEKIER.com  on vous cartographie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" y="1263117"/>
            <a:ext cx="12053047" cy="5273208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3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 txBox="1">
            <a:spLocks noGrp="1"/>
          </p:cNvSpPr>
          <p:nvPr>
            <p:ph type="title"/>
          </p:nvPr>
        </p:nvSpPr>
        <p:spPr>
          <a:xfrm>
            <a:off x="596153" y="421472"/>
            <a:ext cx="8610600" cy="1293028"/>
          </a:xfrm>
        </p:spPr>
        <p:txBody>
          <a:bodyPr/>
          <a:lstStyle/>
          <a:p>
            <a:pPr eaLnBrk="1" hangingPunct="1"/>
            <a:r>
              <a:rPr dirty="0" err="1" smtClean="0">
                <a:latin typeface="Calibri" pitchFamily="34" charset="0"/>
              </a:rPr>
              <a:t>Détecter</a:t>
            </a:r>
            <a:r>
              <a:rPr dirty="0" smtClean="0">
                <a:latin typeface="Calibri" pitchFamily="34" charset="0"/>
              </a:rPr>
              <a:t> les </a:t>
            </a:r>
            <a:r>
              <a:rPr dirty="0" err="1" smtClean="0">
                <a:latin typeface="Calibri" pitchFamily="34" charset="0"/>
              </a:rPr>
              <a:t>similarités</a:t>
            </a:r>
            <a:endParaRPr dirty="0" smtClean="0">
              <a:latin typeface="Calibri" pitchFamily="34" charset="0"/>
            </a:endParaRPr>
          </a:p>
        </p:txBody>
      </p:sp>
      <p:pic>
        <p:nvPicPr>
          <p:cNvPr id="21507" name="Espace réservé du contenu 3" descr="tiney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064" y="1593476"/>
            <a:ext cx="10370372" cy="4861112"/>
          </a:xfrm>
        </p:spPr>
      </p:pic>
    </p:spTree>
    <p:extLst>
      <p:ext uri="{BB962C8B-B14F-4D97-AF65-F5344CB8AC3E}">
        <p14:creationId xmlns:p14="http://schemas.microsoft.com/office/powerpoint/2010/main" val="38838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881" y="237254"/>
            <a:ext cx="10982425" cy="1293028"/>
          </a:xfrm>
        </p:spPr>
        <p:txBody>
          <a:bodyPr/>
          <a:lstStyle/>
          <a:p>
            <a:r>
              <a:rPr lang="fr-FR" dirty="0" smtClean="0"/>
              <a:t>votre ADN </a:t>
            </a:r>
            <a:r>
              <a:rPr lang="fr-FR" dirty="0" smtClean="0"/>
              <a:t>NUMERIQUE aussi 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LES RESEAUX SOCIAUX avec QWANT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7" y="1505321"/>
            <a:ext cx="6044564" cy="53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81" y="536121"/>
            <a:ext cx="7965343" cy="59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2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015" y="764373"/>
            <a:ext cx="10967185" cy="1293028"/>
          </a:xfrm>
        </p:spPr>
        <p:txBody>
          <a:bodyPr/>
          <a:lstStyle/>
          <a:p>
            <a:r>
              <a:rPr lang="fr-FR" dirty="0" smtClean="0"/>
              <a:t>D’autres traces sur les réseaux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9" y="1885926"/>
            <a:ext cx="11800421" cy="42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re 1"/>
          <p:cNvSpPr>
            <a:spLocks noGrp="1"/>
          </p:cNvSpPr>
          <p:nvPr>
            <p:ph type="title"/>
          </p:nvPr>
        </p:nvSpPr>
        <p:spPr>
          <a:xfrm>
            <a:off x="-2133600" y="280279"/>
            <a:ext cx="8610600" cy="129302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err="1" smtClean="0"/>
              <a:t>Phishing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 smtClean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88" y="1390232"/>
            <a:ext cx="4301004" cy="3225753"/>
          </a:xfrm>
        </p:spPr>
      </p:pic>
      <p:sp>
        <p:nvSpPr>
          <p:cNvPr id="3" name="Rectangle 2"/>
          <p:cNvSpPr/>
          <p:nvPr/>
        </p:nvSpPr>
        <p:spPr>
          <a:xfrm>
            <a:off x="632012" y="4836476"/>
            <a:ext cx="10676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En cliquant sur un lien malveillant, les victimes sont invitées à divulguer leurs informations personnelles et s’exposent à des risques d’usurpation d’identité.</a:t>
            </a:r>
          </a:p>
        </p:txBody>
      </p:sp>
    </p:spTree>
    <p:extLst>
      <p:ext uri="{BB962C8B-B14F-4D97-AF65-F5344CB8AC3E}">
        <p14:creationId xmlns:p14="http://schemas.microsoft.com/office/powerpoint/2010/main" val="48444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re 1"/>
          <p:cNvSpPr>
            <a:spLocks noGrp="1"/>
          </p:cNvSpPr>
          <p:nvPr>
            <p:ph type="title"/>
          </p:nvPr>
        </p:nvSpPr>
        <p:spPr>
          <a:xfrm>
            <a:off x="-412376" y="239938"/>
            <a:ext cx="8610600" cy="1293028"/>
          </a:xfrm>
        </p:spPr>
        <p:txBody>
          <a:bodyPr/>
          <a:lstStyle/>
          <a:p>
            <a:pPr eaLnBrk="1" hangingPunct="1"/>
            <a:r>
              <a:rPr lang="fr-FR" altLang="fr-FR" b="1" dirty="0" smtClean="0"/>
              <a:t>SMISHING ET </a:t>
            </a:r>
            <a:r>
              <a:rPr lang="fr-FR" altLang="fr-FR" b="1" dirty="0" err="1" smtClean="0"/>
              <a:t>Vishing</a:t>
            </a:r>
            <a:r>
              <a:rPr lang="fr-FR" altLang="fr-FR" b="1" dirty="0" smtClean="0"/>
              <a:t> </a:t>
            </a:r>
            <a:br>
              <a:rPr lang="fr-FR" altLang="fr-FR" b="1" dirty="0" smtClean="0"/>
            </a:br>
            <a:endParaRPr lang="fr-FR" alt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12" y="1162048"/>
            <a:ext cx="5593978" cy="3655471"/>
          </a:xfrm>
          <a:prstGeom prst="rect">
            <a:avLst/>
          </a:prstGeom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66150" y="5002185"/>
            <a:ext cx="118258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Smishing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et le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Vishing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sont des types d'attaques de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Phishing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qui tentent d'attirer les victimes par SMS et appels vocaux. Les deux s'appuient sur les mêmes appels émotionnels que ceux utilisés dans les escroqueries par hameçonnage traditionnelles.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iIs</a:t>
            </a:r>
            <a:r>
              <a:rPr kumimoji="0" lang="fr-FR" altLang="fr-F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ont conçus pour vous conduire à une action urgente.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5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re 1"/>
          <p:cNvSpPr>
            <a:spLocks noGrp="1"/>
          </p:cNvSpPr>
          <p:nvPr>
            <p:ph type="title"/>
          </p:nvPr>
        </p:nvSpPr>
        <p:spPr>
          <a:xfrm>
            <a:off x="-1810870" y="570989"/>
            <a:ext cx="8610600" cy="1293028"/>
          </a:xfrm>
        </p:spPr>
        <p:txBody>
          <a:bodyPr/>
          <a:lstStyle/>
          <a:p>
            <a:pPr eaLnBrk="1" hangingPunct="1"/>
            <a:r>
              <a:rPr lang="fr-FR" altLang="fr-FR" b="1" dirty="0" err="1" smtClean="0"/>
              <a:t>Pharming</a:t>
            </a:r>
            <a:r>
              <a:rPr lang="fr-FR" altLang="fr-FR" b="1" dirty="0" smtClean="0"/>
              <a:t> </a:t>
            </a:r>
            <a:br>
              <a:rPr lang="fr-FR" altLang="fr-FR" b="1" dirty="0" smtClean="0"/>
            </a:br>
            <a:endParaRPr lang="fr-FR" altLang="fr-FR" dirty="0" smtClean="0"/>
          </a:p>
        </p:txBody>
      </p:sp>
      <p:sp>
        <p:nvSpPr>
          <p:cNvPr id="93187" name="Espace réservé du contenu 2"/>
          <p:cNvSpPr>
            <a:spLocks noGrp="1"/>
          </p:cNvSpPr>
          <p:nvPr>
            <p:ph idx="1"/>
          </p:nvPr>
        </p:nvSpPr>
        <p:spPr>
          <a:xfrm>
            <a:off x="1269626" y="4881284"/>
            <a:ext cx="8229600" cy="169432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Pharming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est une autre arnaque par laquelle un pirate installe du code malveillant sur un ordinateur personnel ou un serveur. 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fr-FR" alt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 pas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 gage de sécurité !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34" y="1478962"/>
            <a:ext cx="5490141" cy="30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5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4050" y="657471"/>
            <a:ext cx="8610600" cy="1293028"/>
          </a:xfrm>
        </p:spPr>
        <p:txBody>
          <a:bodyPr/>
          <a:lstStyle/>
          <a:p>
            <a:pPr algn="ctr"/>
            <a:r>
              <a:rPr lang="fr-FR" dirty="0" err="1" smtClean="0"/>
              <a:t>Spoofing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1950499"/>
            <a:ext cx="5954349" cy="4572539"/>
          </a:xfrm>
        </p:spPr>
      </p:pic>
    </p:spTree>
    <p:extLst>
      <p:ext uri="{BB962C8B-B14F-4D97-AF65-F5344CB8AC3E}">
        <p14:creationId xmlns:p14="http://schemas.microsoft.com/office/powerpoint/2010/main" val="3548209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" y="1717675"/>
            <a:ext cx="1192530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52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ce réservé du contenu 2"/>
          <p:cNvSpPr>
            <a:spLocks noGrp="1"/>
          </p:cNvSpPr>
          <p:nvPr>
            <p:ph idx="1"/>
          </p:nvPr>
        </p:nvSpPr>
        <p:spPr>
          <a:xfrm>
            <a:off x="786992" y="1441458"/>
            <a:ext cx="8229600" cy="4602162"/>
          </a:xfrm>
        </p:spPr>
        <p:txBody>
          <a:bodyPr rtlCol="0">
            <a:normAutofit fontScale="92500"/>
          </a:bodyPr>
          <a:lstStyle/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fr-F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Malwares pour OS mobiles </a:t>
            </a:r>
            <a:r>
              <a:rPr lang="fr-F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fr-FR" sz="3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fr-FR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développement rapide des malwares sous OS mobiles et plus spécifiquement sous Android (70% des attaques) représente l</a:t>
            </a:r>
            <a:r>
              <a:rPr lang="fr-FR" altLang="fr-F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fr-F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autre menace grandissante. Cette dernière ne peut être contrée que par une étroite collaboration entre Google, les fabricants et les fournisseurs de service. Pour l</a:t>
            </a:r>
            <a:r>
              <a:rPr lang="fr-FR" altLang="fr-F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fr-F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heure, les utilisateurs doivent être conscients que des vulnérabilités existent et être vigilants vis-à-vis des liens reçus par message et SMS.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945" y="1896089"/>
            <a:ext cx="26098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859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Cryptojacking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3717" y="4695713"/>
            <a:ext cx="10820400" cy="4024125"/>
          </a:xfrm>
        </p:spPr>
        <p:txBody>
          <a:bodyPr/>
          <a:lstStyle/>
          <a:p>
            <a:r>
              <a:rPr lang="fr-FR" dirty="0" smtClean="0"/>
              <a:t>Le phénomène </a:t>
            </a:r>
            <a:r>
              <a:rPr lang="fr-FR" dirty="0"/>
              <a:t>de </a:t>
            </a:r>
            <a:r>
              <a:rPr lang="fr-FR" dirty="0" err="1"/>
              <a:t>cryptojacking</a:t>
            </a:r>
            <a:r>
              <a:rPr lang="fr-FR" dirty="0"/>
              <a:t> consiste en l’installation d’outils de minage de </a:t>
            </a:r>
            <a:r>
              <a:rPr lang="fr-FR" dirty="0" err="1"/>
              <a:t>cryptomonnaies</a:t>
            </a:r>
            <a:r>
              <a:rPr lang="fr-FR" dirty="0"/>
              <a:t>, sur des ordinateurs ou des sites, à l’insu des propriétaires. </a:t>
            </a:r>
            <a:r>
              <a:rPr lang="fr-FR" dirty="0" smtClean="0"/>
              <a:t>(Exemple du Bitcoin)</a:t>
            </a:r>
          </a:p>
          <a:p>
            <a:r>
              <a:rPr lang="fr-FR" dirty="0" smtClean="0"/>
              <a:t>Ces </a:t>
            </a:r>
            <a:r>
              <a:rPr lang="fr-FR" dirty="0"/>
              <a:t>malwares travaillent en tâche de fond, mettant à profit la puissance de calcul de tout un réseau de machines infectées pour générer du profit, le coût étant supporté par la victime.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1595925"/>
            <a:ext cx="4350684" cy="29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4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Lutte contre l’exploitation sexuelle des enfants en ligne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0988" y="2705548"/>
            <a:ext cx="10820400" cy="4024125"/>
          </a:xfrm>
        </p:spPr>
        <p:txBody>
          <a:bodyPr/>
          <a:lstStyle/>
          <a:p>
            <a:r>
              <a:rPr lang="fr-FR" dirty="0" smtClean="0"/>
              <a:t>En </a:t>
            </a:r>
            <a:r>
              <a:rPr lang="fr-FR" dirty="0"/>
              <a:t>octobre 2018, , l’Office central pour la répression des violences aux personnes (OCRVP) identifiait et interpellait l’un des membres de l’équipe d’administration du plus important et du plus ancien forum pédopornographique du </a:t>
            </a:r>
            <a:r>
              <a:rPr lang="fr-FR" dirty="0" err="1" smtClean="0"/>
              <a:t>Darknet</a:t>
            </a:r>
            <a:r>
              <a:rPr lang="fr-FR" dirty="0"/>
              <a:t>, comptant plus d’un million d’utilisateurs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Ce </a:t>
            </a:r>
            <a:r>
              <a:rPr lang="fr-FR" dirty="0"/>
              <a:t>Français, en charge de la communauté francophone des membres de ce site, était mis en examen et écroué.</a:t>
            </a:r>
          </a:p>
        </p:txBody>
      </p:sp>
    </p:spTree>
    <p:extLst>
      <p:ext uri="{BB962C8B-B14F-4D97-AF65-F5344CB8AC3E}">
        <p14:creationId xmlns:p14="http://schemas.microsoft.com/office/powerpoint/2010/main" val="3001651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7" y="206936"/>
            <a:ext cx="6515329" cy="665106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97588" y="1680882"/>
            <a:ext cx="4168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/>
              <a:t>Attention à vos données dans les abysses d’Internet !!!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001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21" y="415017"/>
            <a:ext cx="7958972" cy="58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9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6" y="528639"/>
            <a:ext cx="8291513" cy="601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687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comment </a:t>
            </a:r>
            <a:r>
              <a:rPr lang="fr-FR" b="1" dirty="0"/>
              <a:t>les réseaux sociaux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nous </a:t>
            </a:r>
            <a:r>
              <a:rPr lang="fr-FR" b="1" dirty="0"/>
              <a:t>rendent accros 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194560"/>
            <a:ext cx="11252200" cy="46634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On a </a:t>
            </a:r>
            <a:r>
              <a:rPr lang="fr-FR" sz="2000" dirty="0"/>
              <a:t>pour habitude de comparer les smartphones à des "machines à sous", que nous viendrions consulter en permanence avec l'espoir d'y trouver une récompense. 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Attention aux « LIKES" </a:t>
            </a:r>
            <a:r>
              <a:rPr lang="fr-FR" sz="2000" dirty="0"/>
              <a:t>et </a:t>
            </a:r>
            <a:r>
              <a:rPr lang="fr-FR" sz="2000" dirty="0" smtClean="0"/>
              <a:t>au </a:t>
            </a:r>
            <a:r>
              <a:rPr lang="fr-FR" sz="2000" dirty="0"/>
              <a:t>sentiment de satisfaction qu'ils procurent, l'enchaînement automatique de vidéos, les recommandations personnalisées en fonction de nos goûts ou encore le "scroll" de Facebook, qui nous incite à </a:t>
            </a:r>
            <a:r>
              <a:rPr lang="fr-FR" sz="2000" dirty="0" smtClean="0"/>
              <a:t>faire </a:t>
            </a:r>
            <a:r>
              <a:rPr lang="fr-FR" sz="2000" dirty="0"/>
              <a:t>défiler du contenu sur le fil d'actualité de façon infinie</a:t>
            </a:r>
            <a:r>
              <a:rPr lang="fr-FR" sz="2000" dirty="0" smtClean="0"/>
              <a:t>.</a:t>
            </a:r>
          </a:p>
          <a:p>
            <a:endParaRPr lang="fr-FR" sz="2000" dirty="0"/>
          </a:p>
          <a:p>
            <a:r>
              <a:rPr lang="fr-FR" sz="2000" dirty="0"/>
              <a:t>Le constat est le même pour la comptabilisation du nombre d'amis. Elle incite selon Tristan Harris à retourner sur le réseau social concerné tous les jours, pour voir si ce même nombre a augmenté. L'enjeu étant, en fin de compte, de "rendre dépendant au fait d'attirer l'attention des autres". </a:t>
            </a:r>
          </a:p>
        </p:txBody>
      </p:sp>
    </p:spTree>
    <p:extLst>
      <p:ext uri="{BB962C8B-B14F-4D97-AF65-F5344CB8AC3E}">
        <p14:creationId xmlns:p14="http://schemas.microsoft.com/office/powerpoint/2010/main" val="2895096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008" y="764373"/>
            <a:ext cx="11198192" cy="1293028"/>
          </a:xfrm>
        </p:spPr>
        <p:txBody>
          <a:bodyPr>
            <a:normAutofit/>
          </a:bodyPr>
          <a:lstStyle/>
          <a:p>
            <a:r>
              <a:rPr lang="fr-FR" b="1" dirty="0" smtClean="0"/>
              <a:t>Vos droits sur </a:t>
            </a:r>
            <a:r>
              <a:rPr lang="fr-FR" b="1" dirty="0"/>
              <a:t>les réseaux sociaux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8008" y="2194560"/>
            <a:ext cx="11198192" cy="4663440"/>
          </a:xfrm>
        </p:spPr>
        <p:txBody>
          <a:bodyPr/>
          <a:lstStyle/>
          <a:p>
            <a:r>
              <a:rPr lang="fr-FR" dirty="0"/>
              <a:t>Comme vous le savez, sur les réseaux sociaux les risques sont nombreux. </a:t>
            </a:r>
            <a:endParaRPr lang="fr-FR" dirty="0" smtClean="0"/>
          </a:p>
          <a:p>
            <a:r>
              <a:rPr lang="fr-FR" dirty="0" smtClean="0"/>
              <a:t>En </a:t>
            </a:r>
            <a:r>
              <a:rPr lang="fr-FR" dirty="0"/>
              <a:t>effet, vous pouvez être victime d’</a:t>
            </a:r>
            <a:r>
              <a:rPr lang="fr-FR" b="1" dirty="0"/>
              <a:t>injure</a:t>
            </a:r>
            <a:r>
              <a:rPr lang="fr-FR" dirty="0"/>
              <a:t>, de </a:t>
            </a:r>
            <a:r>
              <a:rPr lang="fr-FR" b="1" dirty="0"/>
              <a:t>spam</a:t>
            </a:r>
            <a:r>
              <a:rPr lang="fr-FR" dirty="0"/>
              <a:t>, d’</a:t>
            </a:r>
            <a:r>
              <a:rPr lang="fr-FR" b="1" dirty="0"/>
              <a:t>usurpation d’identité</a:t>
            </a:r>
            <a:r>
              <a:rPr lang="fr-FR" dirty="0"/>
              <a:t>, d</a:t>
            </a:r>
            <a:r>
              <a:rPr lang="fr-FR" b="1" dirty="0"/>
              <a:t>’atteinte à votre personne</a:t>
            </a:r>
            <a:r>
              <a:rPr lang="fr-FR" dirty="0"/>
              <a:t> mais également de la</a:t>
            </a:r>
            <a:r>
              <a:rPr lang="fr-FR" b="1" dirty="0"/>
              <a:t> collecte de vos données personnelles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Si </a:t>
            </a:r>
            <a:r>
              <a:rPr lang="fr-FR" dirty="0"/>
              <a:t>cela vous arrive, il vous est possible de </a:t>
            </a:r>
            <a:r>
              <a:rPr lang="fr-FR" b="1" dirty="0"/>
              <a:t>signaler le propos en question directement sur le réseau social où a été publié le message litigieux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Sachez également que </a:t>
            </a:r>
            <a:r>
              <a:rPr lang="fr-FR" b="1" dirty="0"/>
              <a:t>vous ne pouvez pas tout dire sur les réseaux sociaux</a:t>
            </a:r>
            <a:r>
              <a:rPr lang="fr-FR" dirty="0"/>
              <a:t>. </a:t>
            </a:r>
            <a:r>
              <a:rPr lang="fr-FR" dirty="0" smtClean="0"/>
              <a:t>Ainsi, plusieurs étudiants ont été renvoyés et des salariés licenciés </a:t>
            </a:r>
            <a:r>
              <a:rPr lang="fr-FR" b="1" dirty="0" smtClean="0"/>
              <a:t>pour </a:t>
            </a:r>
            <a:r>
              <a:rPr lang="fr-FR" b="1" dirty="0"/>
              <a:t>avoir tenu des propos insultants envers </a:t>
            </a:r>
            <a:r>
              <a:rPr lang="fr-FR" b="1" dirty="0" smtClean="0"/>
              <a:t>leurs enseignant et leurs employeurs </a:t>
            </a:r>
            <a:r>
              <a:rPr lang="fr-FR" b="1" dirty="0"/>
              <a:t>par le biais de </a:t>
            </a:r>
            <a:r>
              <a:rPr lang="fr-FR" b="1" i="1" dirty="0"/>
              <a:t>Facebook</a:t>
            </a:r>
            <a:r>
              <a:rPr lang="fr-FR" dirty="0"/>
              <a:t>. 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711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64373"/>
            <a:ext cx="12118206" cy="1293028"/>
          </a:xfrm>
        </p:spPr>
        <p:txBody>
          <a:bodyPr/>
          <a:lstStyle/>
          <a:p>
            <a:r>
              <a:rPr lang="fr-FR" dirty="0" smtClean="0"/>
              <a:t>Les responsabilités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un </a:t>
            </a:r>
            <a:r>
              <a:rPr lang="fr-FR" b="1" i="1" dirty="0"/>
              <a:t>« mur » </a:t>
            </a:r>
            <a:r>
              <a:rPr lang="fr-FR" b="1" dirty="0"/>
              <a:t>dont l’accès est limité à vos seuls amis sera considéré comme un espace privé</a:t>
            </a:r>
            <a:r>
              <a:rPr lang="fr-FR" dirty="0"/>
              <a:t> ainsi que la chambre sociale de la Cour de cassation l’a précisé dans un arrêt rendu le 20 décembre </a:t>
            </a:r>
            <a:r>
              <a:rPr lang="fr-FR" dirty="0" smtClean="0"/>
              <a:t>2017</a:t>
            </a:r>
          </a:p>
          <a:p>
            <a:endParaRPr lang="fr-FR" dirty="0"/>
          </a:p>
          <a:p>
            <a:r>
              <a:rPr lang="fr-FR" b="1" dirty="0"/>
              <a:t>Leçon à retenir : </a:t>
            </a:r>
          </a:p>
          <a:p>
            <a:pPr marL="0" indent="0">
              <a:buNone/>
            </a:pPr>
            <a:r>
              <a:rPr lang="fr-FR" dirty="0"/>
              <a:t>Réfléchissez et faites tourner vos doigts au moins sept fois avant de </a:t>
            </a:r>
            <a:r>
              <a:rPr lang="fr-FR" i="1" dirty="0" err="1"/>
              <a:t>Facebooker</a:t>
            </a:r>
            <a:r>
              <a:rPr lang="fr-FR" i="1" dirty="0"/>
              <a:t>, </a:t>
            </a:r>
            <a:r>
              <a:rPr lang="fr-FR" i="1" dirty="0" err="1"/>
              <a:t>Tweetter</a:t>
            </a:r>
            <a:r>
              <a:rPr lang="fr-FR" i="1" dirty="0"/>
              <a:t>, </a:t>
            </a:r>
            <a:r>
              <a:rPr lang="fr-FR" i="1" dirty="0" smtClean="0"/>
              <a:t>Linker</a:t>
            </a:r>
            <a:r>
              <a:rPr lang="fr-FR" i="1" dirty="0"/>
              <a:t>,</a:t>
            </a:r>
            <a:r>
              <a:rPr lang="fr-FR" dirty="0"/>
              <a:t> </a:t>
            </a:r>
            <a:r>
              <a:rPr lang="fr-FR" i="1" dirty="0" err="1" smtClean="0"/>
              <a:t>WhatsApper</a:t>
            </a:r>
            <a:r>
              <a:rPr lang="fr-FR" dirty="0"/>
              <a:t> </a:t>
            </a:r>
            <a:r>
              <a:rPr lang="fr-FR" dirty="0" smtClean="0"/>
              <a:t>ou </a:t>
            </a:r>
            <a:r>
              <a:rPr lang="fr-FR" dirty="0" err="1" smtClean="0"/>
              <a:t>TikToker</a:t>
            </a:r>
            <a:r>
              <a:rPr lang="fr-FR" dirty="0" smtClean="0"/>
              <a:t>, étant </a:t>
            </a:r>
            <a:r>
              <a:rPr lang="fr-FR" dirty="0"/>
              <a:t>rappelé que</a:t>
            </a:r>
            <a:r>
              <a:rPr lang="fr-FR" b="1" dirty="0"/>
              <a:t> vos actions numériques sont traçables et les infractions que vous pouvez commettre ne passeront donc pas inaperçues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219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Une étude prouve l’effet dépressif des réseaux sociaux sur les </a:t>
            </a:r>
            <a:r>
              <a:rPr lang="fr-FR" b="1" dirty="0" smtClean="0"/>
              <a:t>adolescents et jeunes </a:t>
            </a:r>
            <a:r>
              <a:rPr lang="fr-FR" b="1" dirty="0"/>
              <a:t/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91" y="2269071"/>
            <a:ext cx="4580593" cy="3063643"/>
          </a:xfrm>
        </p:spPr>
      </p:pic>
      <p:sp>
        <p:nvSpPr>
          <p:cNvPr id="5" name="ZoneTexte 4"/>
          <p:cNvSpPr txBox="1"/>
          <p:nvPr/>
        </p:nvSpPr>
        <p:spPr>
          <a:xfrm>
            <a:off x="519764" y="5977288"/>
            <a:ext cx="1041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symptômes identifiés étant : un sentiment d’inutilité, des pensées morbides récurrentes et un état dépressif</a:t>
            </a:r>
            <a:r>
              <a:rPr lang="fr-FR" dirty="0" smtClean="0"/>
              <a:t>. (Laboratoire d’études de l ’Université de Montréal en 2019)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6633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27" y="603007"/>
            <a:ext cx="9713885" cy="58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7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129" y="764373"/>
            <a:ext cx="11819965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 gouvernement </a:t>
            </a:r>
            <a:r>
              <a:rPr lang="fr-FR" b="1" dirty="0" smtClean="0"/>
              <a:t>surveille les </a:t>
            </a:r>
            <a:r>
              <a:rPr lang="fr-FR" b="1" dirty="0"/>
              <a:t>propos </a:t>
            </a:r>
            <a:r>
              <a:rPr lang="fr-FR" b="1" i="1" dirty="0" smtClean="0"/>
              <a:t> </a:t>
            </a:r>
            <a:r>
              <a:rPr lang="fr-FR" b="1" i="1" dirty="0"/>
              <a:t>haineux </a:t>
            </a:r>
            <a:r>
              <a:rPr lang="fr-FR" b="1" i="1" dirty="0" smtClean="0"/>
              <a:t> </a:t>
            </a:r>
            <a:r>
              <a:rPr lang="fr-FR" b="1" i="1" dirty="0"/>
              <a:t>sur</a:t>
            </a:r>
            <a:r>
              <a:rPr lang="fr-FR" b="1" dirty="0"/>
              <a:t> les réseaux sociaux</a:t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91" y="2193925"/>
            <a:ext cx="5749018" cy="4024313"/>
          </a:xfrm>
        </p:spPr>
      </p:pic>
    </p:spTree>
    <p:extLst>
      <p:ext uri="{BB962C8B-B14F-4D97-AF65-F5344CB8AC3E}">
        <p14:creationId xmlns:p14="http://schemas.microsoft.com/office/powerpoint/2010/main" val="2934862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  <p:sp>
        <p:nvSpPr>
          <p:cNvPr id="8909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 dirty="0" smtClean="0"/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11190"/>
            <a:ext cx="8208962" cy="622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919287" y="4662588"/>
            <a:ext cx="8358053" cy="156966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b="1" dirty="0">
                <a:solidFill>
                  <a:schemeClr val="bg1"/>
                </a:solidFill>
                <a:cs typeface="Arial" panose="020B0604020202020204" pitchFamily="34" charset="0"/>
              </a:rPr>
              <a:t>Nos données </a:t>
            </a:r>
            <a:r>
              <a:rPr lang="fr-FR" sz="3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personnelles deviennent aussi </a:t>
            </a:r>
            <a:r>
              <a:rPr lang="fr-FR" sz="3200" b="1" dirty="0">
                <a:solidFill>
                  <a:schemeClr val="bg1"/>
                </a:solidFill>
                <a:cs typeface="Arial" panose="020B0604020202020204" pitchFamily="34" charset="0"/>
              </a:rPr>
              <a:t>des données intelligentes pour des personnes mal intentionnées voire des </a:t>
            </a:r>
            <a:r>
              <a:rPr lang="fr-FR" sz="3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cyber-délinquants !</a:t>
            </a:r>
            <a:endParaRPr lang="fr-FR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767255" y="-135758"/>
            <a:ext cx="12118427" cy="147857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Des </a:t>
            </a:r>
            <a:r>
              <a:rPr lang="fr-FR" sz="3600" dirty="0" err="1" smtClean="0"/>
              <a:t>réSEaux</a:t>
            </a:r>
            <a:r>
              <a:rPr lang="fr-FR" sz="3600" dirty="0" smtClean="0"/>
              <a:t> sociaux encore trop méconnus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829865"/>
            <a:ext cx="8032769" cy="59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4" y="19736"/>
            <a:ext cx="9691923" cy="68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 est </a:t>
            </a:r>
            <a:r>
              <a:rPr lang="fr-FR" dirty="0" smtClean="0"/>
              <a:t>déconseillé de </a:t>
            </a:r>
            <a:r>
              <a:rPr lang="fr-FR" dirty="0"/>
              <a:t>...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◾Diffuser en public.</a:t>
            </a:r>
          </a:p>
          <a:p>
            <a:r>
              <a:rPr lang="fr-FR" dirty="0"/>
              <a:t>◾Diffuser photos/vidéos sans autorisation.</a:t>
            </a:r>
          </a:p>
          <a:p>
            <a:r>
              <a:rPr lang="fr-FR" dirty="0"/>
              <a:t>◾Montrer sa maison, sa chambre, son salon, sa voiture.</a:t>
            </a:r>
          </a:p>
          <a:p>
            <a:r>
              <a:rPr lang="fr-FR" dirty="0"/>
              <a:t>◾Son frère, sa sœur, copain(e)s sans un accord.</a:t>
            </a:r>
          </a:p>
          <a:p>
            <a:r>
              <a:rPr lang="fr-FR" dirty="0"/>
              <a:t>◾De raconter sa vie sur Internet.</a:t>
            </a:r>
          </a:p>
          <a:p>
            <a:r>
              <a:rPr lang="fr-FR" dirty="0"/>
              <a:t>◾De donner son adresse postale.</a:t>
            </a:r>
          </a:p>
          <a:p>
            <a:r>
              <a:rPr lang="fr-FR" dirty="0"/>
              <a:t>◾Utiliser une Carte Bancaire sans l’accord d’un adulte.</a:t>
            </a:r>
          </a:p>
          <a:p>
            <a:r>
              <a:rPr lang="fr-FR" dirty="0"/>
              <a:t>◾D’utiliser le même mot de passe.</a:t>
            </a:r>
          </a:p>
          <a:p>
            <a:r>
              <a:rPr lang="fr-FR" dirty="0"/>
              <a:t>◾De donner son numéro de téléphone.</a:t>
            </a:r>
          </a:p>
        </p:txBody>
      </p:sp>
    </p:spTree>
    <p:extLst>
      <p:ext uri="{BB962C8B-B14F-4D97-AF65-F5344CB8AC3E}">
        <p14:creationId xmlns:p14="http://schemas.microsoft.com/office/powerpoint/2010/main" val="2720399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0" y="1808625"/>
            <a:ext cx="11641540" cy="37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1"/>
          <p:cNvSpPr>
            <a:spLocks noGrp="1"/>
          </p:cNvSpPr>
          <p:nvPr>
            <p:ph type="title"/>
          </p:nvPr>
        </p:nvSpPr>
        <p:spPr>
          <a:xfrm>
            <a:off x="0" y="317715"/>
            <a:ext cx="11829448" cy="1320800"/>
          </a:xfrm>
        </p:spPr>
        <p:txBody>
          <a:bodyPr/>
          <a:lstStyle/>
          <a:p>
            <a:r>
              <a:rPr lang="fr-FR" altLang="fr-FR" dirty="0" err="1" smtClean="0"/>
              <a:t>Gafami</a:t>
            </a:r>
            <a:r>
              <a:rPr lang="fr-FR" altLang="fr-FR" dirty="0" smtClean="0"/>
              <a:t>, </a:t>
            </a:r>
            <a:r>
              <a:rPr lang="fr-FR" altLang="fr-FR" dirty="0" err="1" smtClean="0"/>
              <a:t>natu</a:t>
            </a:r>
            <a:r>
              <a:rPr lang="fr-FR" altLang="fr-FR" dirty="0" smtClean="0"/>
              <a:t>, BATX, ne sont pas nos amis</a:t>
            </a:r>
          </a:p>
        </p:txBody>
      </p:sp>
      <p:sp>
        <p:nvSpPr>
          <p:cNvPr id="29699" name="Espace réservé du contenu 2"/>
          <p:cNvSpPr>
            <a:spLocks noGrp="1"/>
          </p:cNvSpPr>
          <p:nvPr>
            <p:ph idx="1"/>
          </p:nvPr>
        </p:nvSpPr>
        <p:spPr>
          <a:xfrm>
            <a:off x="677862" y="1757363"/>
            <a:ext cx="9992626" cy="5100637"/>
          </a:xfrm>
        </p:spPr>
        <p:txBody>
          <a:bodyPr>
            <a:normAutofit/>
          </a:bodyPr>
          <a:lstStyle/>
          <a:p>
            <a:r>
              <a:rPr lang="fr-FR" altLang="fr-FR" sz="2800" dirty="0" smtClean="0"/>
              <a:t>Les GAFAMI (Google, Apple, Facebook, Amazon, </a:t>
            </a:r>
            <a:r>
              <a:rPr lang="fr-FR" altLang="fr-FR" sz="2800" dirty="0" err="1" smtClean="0"/>
              <a:t>Micorosoft</a:t>
            </a:r>
            <a:r>
              <a:rPr lang="fr-FR" altLang="fr-FR" sz="2800" dirty="0" smtClean="0"/>
              <a:t>) ont développé des outils de </a:t>
            </a:r>
            <a:r>
              <a:rPr lang="fr-FR" altLang="fr-FR" sz="2800" dirty="0" err="1" smtClean="0"/>
              <a:t>profialge</a:t>
            </a:r>
            <a:r>
              <a:rPr lang="fr-FR" altLang="fr-FR" sz="2800" dirty="0" smtClean="0"/>
              <a:t> de plus en plus évolués</a:t>
            </a:r>
          </a:p>
          <a:p>
            <a:endParaRPr lang="fr-FR" altLang="fr-FR" sz="2800" dirty="0" smtClean="0"/>
          </a:p>
          <a:p>
            <a:r>
              <a:rPr lang="fr-FR" altLang="fr-FR" sz="2800" dirty="0" smtClean="0"/>
              <a:t>Les BATX (</a:t>
            </a:r>
            <a:r>
              <a:rPr lang="fr-FR" altLang="fr-FR" sz="2800" dirty="0" err="1" smtClean="0"/>
              <a:t>Baidu</a:t>
            </a:r>
            <a:r>
              <a:rPr lang="fr-FR" altLang="fr-FR" sz="2800" dirty="0" smtClean="0"/>
              <a:t>, </a:t>
            </a:r>
            <a:r>
              <a:rPr lang="fr-FR" altLang="fr-FR" sz="2800" dirty="0" err="1" smtClean="0"/>
              <a:t>Alibaba</a:t>
            </a:r>
            <a:r>
              <a:rPr lang="fr-FR" altLang="fr-FR" sz="2800" dirty="0" smtClean="0"/>
              <a:t>, </a:t>
            </a:r>
            <a:r>
              <a:rPr lang="fr-FR" altLang="fr-FR" sz="2800" dirty="0" err="1" smtClean="0"/>
              <a:t>Tencent</a:t>
            </a:r>
            <a:r>
              <a:rPr lang="fr-FR" altLang="fr-FR" sz="2800" dirty="0" smtClean="0"/>
              <a:t>, </a:t>
            </a:r>
            <a:r>
              <a:rPr lang="fr-FR" altLang="fr-FR" sz="2800" dirty="0" err="1" smtClean="0"/>
              <a:t>Xiaomi</a:t>
            </a:r>
            <a:r>
              <a:rPr lang="fr-FR" altLang="fr-FR" sz="2800" dirty="0" smtClean="0"/>
              <a:t>) sont intéressés par notre société de conso-divertissement</a:t>
            </a:r>
          </a:p>
          <a:p>
            <a:endParaRPr lang="fr-FR" altLang="fr-FR" sz="2800" dirty="0" smtClean="0"/>
          </a:p>
          <a:p>
            <a:r>
              <a:rPr lang="fr-FR" altLang="fr-FR" sz="2800" dirty="0" smtClean="0"/>
              <a:t>Les NATU (</a:t>
            </a:r>
            <a:r>
              <a:rPr lang="fr-FR" altLang="fr-FR" sz="2800" dirty="0" err="1" smtClean="0"/>
              <a:t>Netflix</a:t>
            </a:r>
            <a:r>
              <a:rPr lang="fr-FR" altLang="fr-FR" sz="2800" dirty="0" smtClean="0"/>
              <a:t>, </a:t>
            </a:r>
            <a:r>
              <a:rPr lang="fr-FR" altLang="fr-FR" sz="2800" dirty="0" err="1" smtClean="0"/>
              <a:t>Airbnb</a:t>
            </a:r>
            <a:r>
              <a:rPr lang="fr-FR" altLang="fr-FR" sz="2800" dirty="0" smtClean="0"/>
              <a:t>, Tesla, Uber) se situent au milieu de ces grands du Web qui scrutent aussi nos habitudes culturelles  au même titre que les services de renseignement et les entreprises marketing…</a:t>
            </a:r>
          </a:p>
        </p:txBody>
      </p:sp>
    </p:spTree>
    <p:extLst>
      <p:ext uri="{BB962C8B-B14F-4D97-AF65-F5344CB8AC3E}">
        <p14:creationId xmlns:p14="http://schemas.microsoft.com/office/powerpoint/2010/main" val="19160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759" y="764373"/>
            <a:ext cx="11243441" cy="1293028"/>
          </a:xfrm>
        </p:spPr>
        <p:txBody>
          <a:bodyPr>
            <a:normAutofit/>
          </a:bodyPr>
          <a:lstStyle/>
          <a:p>
            <a:r>
              <a:rPr lang="fr-FR" b="1" dirty="0" smtClean="0"/>
              <a:t>Fraudes à la carte bancaire et autres paiements sans contact 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24" y="2207697"/>
            <a:ext cx="9559291" cy="3983038"/>
          </a:xfrm>
        </p:spPr>
      </p:pic>
    </p:spTree>
    <p:extLst>
      <p:ext uri="{BB962C8B-B14F-4D97-AF65-F5344CB8AC3E}">
        <p14:creationId xmlns:p14="http://schemas.microsoft.com/office/powerpoint/2010/main" val="7577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9" y="227691"/>
            <a:ext cx="11215327" cy="62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83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9949" y="285447"/>
            <a:ext cx="9611975" cy="1320800"/>
          </a:xfrm>
        </p:spPr>
        <p:txBody>
          <a:bodyPr>
            <a:normAutofit/>
          </a:bodyPr>
          <a:lstStyle/>
          <a:p>
            <a:r>
              <a:rPr lang="fr-FR" b="1" dirty="0" smtClean="0"/>
              <a:t>Des enjeux pour demain </a:t>
            </a:r>
            <a:br>
              <a:rPr lang="fr-FR" b="1" dirty="0" smtClean="0"/>
            </a:br>
            <a:r>
              <a:rPr lang="fr-FR" b="1" dirty="0" smtClean="0"/>
              <a:t>à penser dés aujourd’hui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9207" y="1798752"/>
            <a:ext cx="10410970" cy="3880773"/>
          </a:xfrm>
        </p:spPr>
        <p:txBody>
          <a:bodyPr/>
          <a:lstStyle/>
          <a:p>
            <a:r>
              <a:rPr lang="fr-FR" b="1" dirty="0" smtClean="0"/>
              <a:t>D'ici </a:t>
            </a:r>
            <a:r>
              <a:rPr lang="fr-FR" b="1" dirty="0"/>
              <a:t>à 2022, la </a:t>
            </a:r>
            <a:r>
              <a:rPr lang="fr-FR" b="1" dirty="0" err="1"/>
              <a:t>cybersécurité</a:t>
            </a:r>
            <a:r>
              <a:rPr lang="fr-FR" b="1" dirty="0"/>
              <a:t> devra protéger tous les objets connectés pour mieux protéger ses </a:t>
            </a:r>
            <a:r>
              <a:rPr lang="fr-FR" b="1" dirty="0" smtClean="0"/>
              <a:t>utilisateurs (50 milliards en 2020)</a:t>
            </a:r>
          </a:p>
          <a:p>
            <a:endParaRPr lang="fr-FR" b="1" dirty="0" smtClean="0"/>
          </a:p>
          <a:p>
            <a:r>
              <a:rPr lang="fr-FR" b="1" dirty="0" smtClean="0"/>
              <a:t>Prendre </a:t>
            </a:r>
            <a:r>
              <a:rPr lang="fr-FR" b="1" dirty="0"/>
              <a:t>conscience de cet environnement, et évoluer en synergie avec lui, c'est aussi le travail des entreprises qui doivent agir tant sur les individus, les processus, que sur les technologies.</a:t>
            </a:r>
          </a:p>
        </p:txBody>
      </p:sp>
      <p:pic>
        <p:nvPicPr>
          <p:cNvPr id="4" name="Image 3" descr="https://o.aolcdn.com/images/dims3/GLOB/crop/5184x2592+0+432/resize/630x315!/format/jpg/quality/85/http%3A%2F%2Fo.aolcdn.com%2Fhss%2Fstorage%2Fmidas%2F86bf58d2b2d959274f1331d42b76b141%2F206047509%2Fbusinessman-working-at-a-computer-picture-id7009590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53" y="4663145"/>
            <a:ext cx="4774535" cy="2032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418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76518" y="576114"/>
            <a:ext cx="12227859" cy="1293028"/>
          </a:xfrm>
        </p:spPr>
        <p:txBody>
          <a:bodyPr/>
          <a:lstStyle/>
          <a:p>
            <a:pPr algn="ctr"/>
            <a:r>
              <a:rPr lang="fr-FR" b="1" dirty="0"/>
              <a:t>Enceintes connectées :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vous </a:t>
            </a:r>
            <a:r>
              <a:rPr lang="fr-FR" b="1" dirty="0"/>
              <a:t>êtes sur écoute 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62" y="2220819"/>
            <a:ext cx="6438900" cy="4024313"/>
          </a:xfrm>
        </p:spPr>
      </p:pic>
    </p:spTree>
    <p:extLst>
      <p:ext uri="{BB962C8B-B14F-4D97-AF65-F5344CB8AC3E}">
        <p14:creationId xmlns:p14="http://schemas.microsoft.com/office/powerpoint/2010/main" val="2097672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6824" y="764373"/>
            <a:ext cx="10699376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La CNIL a donc donné quelques conseils pour une meilleure utilisation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2530736"/>
            <a:ext cx="10820400" cy="4024125"/>
          </a:xfrm>
        </p:spPr>
        <p:txBody>
          <a:bodyPr/>
          <a:lstStyle/>
          <a:p>
            <a:r>
              <a:rPr lang="fr-FR" dirty="0" smtClean="0"/>
              <a:t>Coupez </a:t>
            </a:r>
            <a:r>
              <a:rPr lang="fr-FR" dirty="0"/>
              <a:t>le micro ou éteindre l’enceinte lorsque vous n’en avez pas l’utilité</a:t>
            </a:r>
          </a:p>
          <a:p>
            <a:r>
              <a:rPr lang="fr-FR" dirty="0"/>
              <a:t>Ne laissez pas vos enfants utiliser l’enceinte connectée sans vous</a:t>
            </a:r>
          </a:p>
          <a:p>
            <a:r>
              <a:rPr lang="fr-FR" dirty="0"/>
              <a:t>Ne connectez que des applications utiles à l’enceinte connectée pour limiter le partage de vos données</a:t>
            </a:r>
          </a:p>
          <a:p>
            <a:r>
              <a:rPr lang="fr-FR" dirty="0"/>
              <a:t>Supprimez régulièrement votre historique audio sur l’application dédiée de l’enceinte</a:t>
            </a:r>
          </a:p>
          <a:p>
            <a:r>
              <a:rPr lang="fr-FR" dirty="0"/>
              <a:t>Il est important de suivre ces conseils : </a:t>
            </a:r>
            <a:r>
              <a:rPr lang="fr-FR" b="1" dirty="0"/>
              <a:t>vos données audio permettent aux marques qui récupèrent les données de déterminer votre profil commercial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109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Réseaux sociaux : </a:t>
            </a:r>
            <a:r>
              <a:rPr lang="fr-FR" b="1" dirty="0" smtClean="0"/>
              <a:t>bientôt </a:t>
            </a:r>
            <a:r>
              <a:rPr lang="fr-FR" b="1" dirty="0"/>
              <a:t>une intelligence artificielle pour repérer le </a:t>
            </a:r>
            <a:r>
              <a:rPr lang="fr-FR" b="1" dirty="0" err="1"/>
              <a:t>cyberharcèlement</a:t>
            </a:r>
            <a:r>
              <a:rPr lang="fr-FR" b="1" dirty="0"/>
              <a:t/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2193925"/>
            <a:ext cx="8048626" cy="4024313"/>
          </a:xfrm>
        </p:spPr>
      </p:pic>
    </p:spTree>
    <p:extLst>
      <p:ext uri="{BB962C8B-B14F-4D97-AF65-F5344CB8AC3E}">
        <p14:creationId xmlns:p14="http://schemas.microsoft.com/office/powerpoint/2010/main" val="30539494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98118"/>
            <a:ext cx="11859491" cy="12930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 peut vous arriver par mail, par téléphone. </a:t>
            </a:r>
            <a:br>
              <a:rPr lang="fr-FR" dirty="0" smtClean="0"/>
            </a:br>
            <a:r>
              <a:rPr lang="fr-FR" dirty="0" smtClean="0"/>
              <a:t>il recouvre différentes formes…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2" y="2058473"/>
            <a:ext cx="6601691" cy="4393126"/>
          </a:xfrm>
        </p:spPr>
      </p:pic>
    </p:spTree>
    <p:extLst>
      <p:ext uri="{BB962C8B-B14F-4D97-AF65-F5344CB8AC3E}">
        <p14:creationId xmlns:p14="http://schemas.microsoft.com/office/powerpoint/2010/main" val="3593744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9714" y="764373"/>
            <a:ext cx="10526486" cy="1293028"/>
          </a:xfrm>
        </p:spPr>
        <p:txBody>
          <a:bodyPr/>
          <a:lstStyle/>
          <a:p>
            <a:r>
              <a:rPr lang="fr-FR" dirty="0" smtClean="0"/>
              <a:t>LES formes de (cyber)</a:t>
            </a:r>
            <a:r>
              <a:rPr lang="fr-FR" dirty="0" err="1" smtClean="0"/>
              <a:t>HARCèLEMENT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L’exclusion sociale</a:t>
            </a:r>
          </a:p>
          <a:p>
            <a:r>
              <a:rPr lang="fr-FR" dirty="0" smtClean="0"/>
              <a:t>L’usurpation d’identité</a:t>
            </a:r>
          </a:p>
          <a:p>
            <a:r>
              <a:rPr lang="fr-FR" dirty="0" smtClean="0"/>
              <a:t>L’</a:t>
            </a:r>
            <a:r>
              <a:rPr lang="fr-FR" dirty="0" err="1" smtClean="0"/>
              <a:t>outing</a:t>
            </a:r>
            <a:r>
              <a:rPr lang="fr-FR" dirty="0" smtClean="0"/>
              <a:t> (révélation de choses sur quelqu’un) et le </a:t>
            </a:r>
            <a:r>
              <a:rPr lang="fr-FR" dirty="0" err="1" smtClean="0"/>
              <a:t>doxxing</a:t>
            </a:r>
            <a:r>
              <a:rPr lang="fr-FR" dirty="0" smtClean="0"/>
              <a:t> (rechercher des données sur quelqu’un pour les mettre en ligne)</a:t>
            </a:r>
          </a:p>
          <a:p>
            <a:r>
              <a:rPr lang="fr-FR" dirty="0" smtClean="0"/>
              <a:t>La violence verbale (insultes sexistes, homophobes et </a:t>
            </a:r>
            <a:r>
              <a:rPr lang="fr-FR" dirty="0" err="1" smtClean="0"/>
              <a:t>grossophobes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roasting</a:t>
            </a:r>
            <a:r>
              <a:rPr lang="fr-FR" dirty="0" smtClean="0"/>
              <a:t> (se moquer d’une personne)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sexting</a:t>
            </a:r>
            <a:r>
              <a:rPr lang="fr-FR" dirty="0" smtClean="0"/>
              <a:t> (texto à caractère érotique ou sexuel)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revenge</a:t>
            </a:r>
            <a:r>
              <a:rPr lang="fr-FR" dirty="0" smtClean="0"/>
              <a:t> </a:t>
            </a:r>
            <a:r>
              <a:rPr lang="fr-FR" dirty="0" err="1" smtClean="0"/>
              <a:t>porn</a:t>
            </a:r>
            <a:r>
              <a:rPr lang="fr-FR" dirty="0" smtClean="0"/>
              <a:t> pour se venger </a:t>
            </a:r>
          </a:p>
          <a:p>
            <a:r>
              <a:rPr lang="fr-FR" dirty="0" smtClean="0"/>
              <a:t>Le happy </a:t>
            </a:r>
            <a:r>
              <a:rPr lang="fr-FR" dirty="0" err="1" smtClean="0"/>
              <a:t>slapping</a:t>
            </a:r>
            <a:r>
              <a:rPr lang="fr-FR" dirty="0" smtClean="0"/>
              <a:t> (filmer des scènes de violence et les diffuser)</a:t>
            </a:r>
          </a:p>
          <a:p>
            <a:r>
              <a:rPr lang="fr-FR" dirty="0" smtClean="0"/>
              <a:t>Les challenges (relever un défi)</a:t>
            </a:r>
          </a:p>
          <a:p>
            <a:r>
              <a:rPr lang="fr-FR" dirty="0" err="1" smtClean="0"/>
              <a:t>Flaming</a:t>
            </a:r>
            <a:r>
              <a:rPr lang="fr-FR" dirty="0" smtClean="0"/>
              <a:t> et raid numérique (insultes, discours </a:t>
            </a:r>
            <a:r>
              <a:rPr lang="fr-FR" dirty="0" err="1" smtClean="0"/>
              <a:t>dehaine</a:t>
            </a:r>
            <a:r>
              <a:rPr lang="fr-FR" dirty="0" smtClean="0"/>
              <a:t>, …)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848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206" y="764373"/>
            <a:ext cx="10839994" cy="1293028"/>
          </a:xfrm>
        </p:spPr>
        <p:txBody>
          <a:bodyPr/>
          <a:lstStyle/>
          <a:p>
            <a:r>
              <a:rPr lang="fr-FR" dirty="0" smtClean="0"/>
              <a:t>Pas de touche « effacer » sur internet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37" y="2193925"/>
            <a:ext cx="621612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60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9891" y="314348"/>
            <a:ext cx="9529619" cy="12930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On peut le détecter facilement</a:t>
            </a:r>
            <a:br>
              <a:rPr lang="fr-FR" dirty="0" smtClean="0"/>
            </a:br>
            <a:r>
              <a:rPr lang="fr-FR" dirty="0" smtClean="0"/>
              <a:t>et les complices sont repérables …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773568"/>
            <a:ext cx="4414982" cy="369416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28" y="3398980"/>
            <a:ext cx="6170771" cy="32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4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16432" y="690482"/>
            <a:ext cx="6631149" cy="1293028"/>
          </a:xfrm>
        </p:spPr>
        <p:txBody>
          <a:bodyPr/>
          <a:lstStyle/>
          <a:p>
            <a:r>
              <a:rPr lang="fr-FR" dirty="0" smtClean="0"/>
              <a:t>Tous vos matériels sont surveillés !!!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7" y="85408"/>
            <a:ext cx="4189251" cy="656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747492" y="2401455"/>
            <a:ext cx="69180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Un </a:t>
            </a:r>
            <a:r>
              <a:rPr lang="fr-FR" sz="3600" dirty="0" err="1" smtClean="0"/>
              <a:t>like</a:t>
            </a:r>
            <a:r>
              <a:rPr lang="fr-FR" sz="3600" dirty="0" smtClean="0"/>
              <a:t> laisse des traces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Un commentaire aussi 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Tout sur votre mur Facebook est enregistré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Snapchat, </a:t>
            </a:r>
            <a:r>
              <a:rPr lang="fr-FR" sz="3600" dirty="0" err="1" smtClean="0"/>
              <a:t>Whatsapp</a:t>
            </a:r>
            <a:r>
              <a:rPr lang="fr-FR" sz="3600" dirty="0" smtClean="0"/>
              <a:t>, Instagram aussi !!!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On ne peut disparaître d’Internet…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97300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que vous risquez…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5 ans d’emprisonnement et 75000 euros d’amende pour le happy </a:t>
            </a:r>
            <a:r>
              <a:rPr lang="fr-FR" dirty="0" err="1" smtClean="0"/>
              <a:t>slapping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1 an de prison et 15000 euros d’amende pour l’usurpation d’identité</a:t>
            </a:r>
          </a:p>
          <a:p>
            <a:endParaRPr lang="fr-FR" dirty="0"/>
          </a:p>
          <a:p>
            <a:r>
              <a:rPr lang="fr-FR" dirty="0" smtClean="0"/>
              <a:t>3 ans de prison et 45000: euros pour les raids numériques</a:t>
            </a:r>
          </a:p>
          <a:p>
            <a:endParaRPr lang="fr-FR" dirty="0"/>
          </a:p>
          <a:p>
            <a:r>
              <a:rPr lang="fr-FR" dirty="0" smtClean="0"/>
              <a:t>2 ans de prison et 60000 euros d’amende pour le </a:t>
            </a:r>
            <a:r>
              <a:rPr lang="fr-FR" dirty="0" err="1" smtClean="0"/>
              <a:t>revenge</a:t>
            </a:r>
            <a:r>
              <a:rPr lang="fr-FR" dirty="0" smtClean="0"/>
              <a:t> </a:t>
            </a:r>
            <a:r>
              <a:rPr lang="fr-FR" dirty="0" err="1" smtClean="0"/>
              <a:t>porn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423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6036" y="902918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Une intelligence artificielle pour faire le ménage dans les arnaques en ligne</a:t>
            </a:r>
            <a:br>
              <a:rPr lang="fr-FR" b="1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94" y="2412599"/>
            <a:ext cx="7430078" cy="386639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54" y="370334"/>
            <a:ext cx="9306921" cy="61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530" y="514116"/>
            <a:ext cx="8610600" cy="1293028"/>
          </a:xfrm>
        </p:spPr>
        <p:txBody>
          <a:bodyPr/>
          <a:lstStyle/>
          <a:p>
            <a:r>
              <a:rPr lang="fr-FR" dirty="0" err="1" smtClean="0"/>
              <a:t>PROtéGEZ</a:t>
            </a:r>
            <a:r>
              <a:rPr lang="fr-FR" dirty="0" smtClean="0"/>
              <a:t> VOTRE WEBCAM 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34" y="1807144"/>
            <a:ext cx="6774980" cy="4516654"/>
          </a:xfrm>
        </p:spPr>
      </p:pic>
    </p:spTree>
    <p:extLst>
      <p:ext uri="{BB962C8B-B14F-4D97-AF65-F5344CB8AC3E}">
        <p14:creationId xmlns:p14="http://schemas.microsoft.com/office/powerpoint/2010/main" val="805261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SIGNALER UN COMPORTEMENT DOUTEUX ?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64829"/>
            <a:ext cx="10820400" cy="36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001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74223" y="453081"/>
            <a:ext cx="9002889" cy="5514803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08" y="5408398"/>
            <a:ext cx="1631092" cy="1449601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14/06/2018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659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50" y="377637"/>
            <a:ext cx="8928568" cy="63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6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1935" y="263611"/>
            <a:ext cx="8929816" cy="577775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08" y="5408398"/>
            <a:ext cx="1631092" cy="1449601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14/06/2018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798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56" y="1410887"/>
            <a:ext cx="11293288" cy="45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39" y="410392"/>
            <a:ext cx="9484178" cy="59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11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9" y="182656"/>
            <a:ext cx="8766416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481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77" y="764373"/>
            <a:ext cx="8687522" cy="54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0020" y="609600"/>
            <a:ext cx="9546547" cy="5432425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08" y="5408398"/>
            <a:ext cx="1631092" cy="1449601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14/06/2018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44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6" y="1065886"/>
            <a:ext cx="11819565" cy="51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969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04" y="1410887"/>
            <a:ext cx="11621575" cy="44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1363" y="609600"/>
            <a:ext cx="8534399" cy="479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08" y="5408398"/>
            <a:ext cx="1631092" cy="1449601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14/06/2018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5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re 1"/>
          <p:cNvSpPr>
            <a:spLocks noGrp="1"/>
          </p:cNvSpPr>
          <p:nvPr>
            <p:ph type="title"/>
          </p:nvPr>
        </p:nvSpPr>
        <p:spPr>
          <a:xfrm>
            <a:off x="1132094" y="620092"/>
            <a:ext cx="9356612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 smtClean="0">
                <a:cs typeface="Arial" panose="020B0604020202020204" pitchFamily="34" charset="0"/>
              </a:rPr>
              <a:t/>
            </a:r>
            <a:br>
              <a:rPr lang="fr-FR" b="1" dirty="0" smtClean="0">
                <a:cs typeface="Arial" panose="020B0604020202020204" pitchFamily="34" charset="0"/>
              </a:rPr>
            </a:br>
            <a:r>
              <a:rPr lang="fr-F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Merci de votre attention </a:t>
            </a:r>
            <a:br>
              <a:rPr lang="fr-F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</a:br>
            <a:r>
              <a:rPr lang="fr-F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et une bonne </a:t>
            </a:r>
            <a:r>
              <a:rPr lang="fr-FR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annee</a:t>
            </a:r>
            <a:r>
              <a:rPr lang="fr-FR" b="1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b="1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scolaire </a:t>
            </a:r>
            <a:r>
              <a:rPr lang="fr-F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!</a:t>
            </a:r>
            <a:r>
              <a:rPr lang="fr-FR" b="1" i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/>
            </a:r>
            <a:br>
              <a:rPr lang="fr-FR" b="1" i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</a:br>
            <a:endParaRPr lang="fr-FR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4451" name="Image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1355" y="2037590"/>
            <a:ext cx="7315200" cy="2716809"/>
          </a:xfrm>
          <a:noFill/>
        </p:spPr>
      </p:pic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2209623" y="5508516"/>
            <a:ext cx="667161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sz="32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http://</a:t>
            </a:r>
            <a:r>
              <a:rPr lang="fr-FR" sz="3200" b="1" dirty="0" smtClean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cybercriminalite.blog</a:t>
            </a:r>
            <a:endParaRPr lang="fr-FR" sz="3200" b="1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sz="3200" b="1" i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Pinte.jp@gmail.com</a:t>
            </a:r>
          </a:p>
        </p:txBody>
      </p:sp>
    </p:spTree>
    <p:extLst>
      <p:ext uri="{BB962C8B-B14F-4D97-AF65-F5344CB8AC3E}">
        <p14:creationId xmlns:p14="http://schemas.microsoft.com/office/powerpoint/2010/main" val="23299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1944</TotalTime>
  <Words>2535</Words>
  <Application>Microsoft Office PowerPoint</Application>
  <PresentationFormat>Grand écran</PresentationFormat>
  <Paragraphs>235</Paragraphs>
  <Slides>96</Slides>
  <Notes>1</Notes>
  <HiddenSlides>3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7" baseType="lpstr">
      <vt:lpstr>ＭＳ Ｐゴシック</vt:lpstr>
      <vt:lpstr>ＭＳ Ｐゴシック</vt:lpstr>
      <vt:lpstr>Arial</vt:lpstr>
      <vt:lpstr>Arial Unicode MS</vt:lpstr>
      <vt:lpstr>Calibri</vt:lpstr>
      <vt:lpstr>Century Gothic</vt:lpstr>
      <vt:lpstr>Tahoma</vt:lpstr>
      <vt:lpstr>Times New Roman</vt:lpstr>
      <vt:lpstr>Wingdings 3</vt:lpstr>
      <vt:lpstr>Traînée de condensation</vt:lpstr>
      <vt:lpstr>Objet d’environnement du Gestionnaire de liaisons</vt:lpstr>
      <vt:lpstr>La cybercriminalité et le nouveau monde</vt:lpstr>
      <vt:lpstr>Internet : formidable outil d’accès  à la connaissance et au savoir </vt:lpstr>
      <vt:lpstr>Un  espace sans frontière SANS FREIN  mais pas sans risque !</vt:lpstr>
      <vt:lpstr>Et vous que faites vous sur internet ?</vt:lpstr>
      <vt:lpstr>Présentation PowerPoint</vt:lpstr>
      <vt:lpstr>Présentation PowerPoint</vt:lpstr>
      <vt:lpstr>Il est déconseillé de ... </vt:lpstr>
      <vt:lpstr>Pas de touche « effacer » sur internet</vt:lpstr>
      <vt:lpstr>Présentation PowerPoint</vt:lpstr>
      <vt:lpstr>Présentation PowerPoint</vt:lpstr>
      <vt:lpstr>Des menaces se sont développées dans chaque Web.xx puis certaines personnes à la recherche de profit ou de pouvoir ont tenté d’atteindre leurs objectifs criminels…</vt:lpstr>
      <vt:lpstr>Présentation PowerPoint</vt:lpstr>
      <vt:lpstr>chaque tranche d’âge a sa plateforme dominante d’utilisation …</vt:lpstr>
      <vt:lpstr>Voici le top 10 des réseaux sociaux en 2019 </vt:lpstr>
      <vt:lpstr>Les chiffres clés d’Internet en France </vt:lpstr>
      <vt:lpstr>4,39 milliards d’internautes, 3,48 milliards d’utilisateurs des réseaux sociaux, plus de six heures passées par jour sur Internet…</vt:lpstr>
      <vt:lpstr>Les risques numériques recouvrent une grande diversité de domaines que l’on peut regrouper en 9 types :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 se passe t-il quand on se connecte ? </vt:lpstr>
      <vt:lpstr>Des atteintes aux personnes</vt:lpstr>
      <vt:lpstr>Présentation PowerPoint</vt:lpstr>
      <vt:lpstr>Réseaux sociaux :  les 5 dangers les plus fréquents et comment les éviter </vt:lpstr>
      <vt:lpstr>Présentation PowerPoint</vt:lpstr>
      <vt:lpstr>Ce que risquent vraiment les jeunes sur les réseaux sociaux </vt:lpstr>
      <vt:lpstr>Jeunes et réseaux sociaux</vt:lpstr>
      <vt:lpstr>Présentation PowerPoint</vt:lpstr>
      <vt:lpstr>Ce que Google sait de nous …</vt:lpstr>
      <vt:lpstr>NOS CENTRES D’intérêt sont tracés</vt:lpstr>
      <vt:lpstr>NOS déplacements également </vt:lpstr>
      <vt:lpstr>NOS VISITES sur les vidéos</vt:lpstr>
      <vt:lpstr>LES RECHERCHES FAITES PAR VOS AMIS</vt:lpstr>
      <vt:lpstr>Bref, on sait tout …</vt:lpstr>
      <vt:lpstr>L’investigation commence sur internet : Ce que l’on peut savoir de VOUS</vt:lpstr>
      <vt:lpstr>Graphe  des relations sur votre messagerie</vt:lpstr>
      <vt:lpstr>sur facebook aussi, on peut tout voir</vt:lpstr>
      <vt:lpstr>Scanner Facebook …</vt:lpstr>
      <vt:lpstr>AVEC PEEKIER.com  on vous cartographie </vt:lpstr>
      <vt:lpstr>Détecter les similarités</vt:lpstr>
      <vt:lpstr>votre ADN NUMERIQUE aussi   SUR LES RESEAUX SOCIAUX avec QWANT</vt:lpstr>
      <vt:lpstr>D’autres traces sur les réseaux </vt:lpstr>
      <vt:lpstr> Phishing  </vt:lpstr>
      <vt:lpstr>SMISHING ET Vishing  </vt:lpstr>
      <vt:lpstr>Pharming  </vt:lpstr>
      <vt:lpstr>Spoofing </vt:lpstr>
      <vt:lpstr>Présentation PowerPoint</vt:lpstr>
      <vt:lpstr>Présentation PowerPoint</vt:lpstr>
      <vt:lpstr>Cryptojacking</vt:lpstr>
      <vt:lpstr>Lutte contre l’exploitation sexuelle des enfants en ligne</vt:lpstr>
      <vt:lpstr>Présentation PowerPoint</vt:lpstr>
      <vt:lpstr>Présentation PowerPoint</vt:lpstr>
      <vt:lpstr>comment les réseaux sociaux  nous rendent accros  </vt:lpstr>
      <vt:lpstr>Vos droits sur les réseaux sociaux </vt:lpstr>
      <vt:lpstr>Les responsabilités</vt:lpstr>
      <vt:lpstr>Une étude prouve l’effet dépressif des réseaux sociaux sur les adolescents et jeunes  </vt:lpstr>
      <vt:lpstr>Présentation PowerPoint</vt:lpstr>
      <vt:lpstr>Le gouvernement surveille les propos  haineux  sur les réseaux sociaux </vt:lpstr>
      <vt:lpstr>Présentation PowerPoint</vt:lpstr>
      <vt:lpstr>Des réSEaux sociaux encore trop méconnus</vt:lpstr>
      <vt:lpstr>Présentation PowerPoint</vt:lpstr>
      <vt:lpstr>Présentation PowerPoint</vt:lpstr>
      <vt:lpstr>Gafami, natu, BATX, ne sont pas nos amis</vt:lpstr>
      <vt:lpstr>Fraudes à la carte bancaire et autres paiements sans contact </vt:lpstr>
      <vt:lpstr>Présentation PowerPoint</vt:lpstr>
      <vt:lpstr>Des enjeux pour demain  à penser dés aujourd’hui</vt:lpstr>
      <vt:lpstr>Enceintes connectées :  vous êtes sur écoute !</vt:lpstr>
      <vt:lpstr>La CNIL a donc donné quelques conseils pour une meilleure utilisation </vt:lpstr>
      <vt:lpstr>Réseaux sociaux : bientôt une intelligence artificielle pour repérer le cyberharcèlement </vt:lpstr>
      <vt:lpstr>Il peut vous arriver par mail, par téléphone.  il recouvre différentes formes… </vt:lpstr>
      <vt:lpstr>LES formes de (cyber)HARCèLEMENT</vt:lpstr>
      <vt:lpstr>On peut le détecter facilement et les complices sont repérables …</vt:lpstr>
      <vt:lpstr>Tous vos matériels sont surveillés !!! </vt:lpstr>
      <vt:lpstr>Ce que vous risquez…</vt:lpstr>
      <vt:lpstr>Une intelligence artificielle pour faire le ménage dans les arnaques en ligne </vt:lpstr>
      <vt:lpstr>PROtéGEZ VOTRE WEBCAM !</vt:lpstr>
      <vt:lpstr>COMMENT SIGNALER UN COMPORTEMENT DOUTEUX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Merci de votre attention  et une bonne annee scolaire ! </vt:lpstr>
    </vt:vector>
  </TitlesOfParts>
  <Company>ICL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PINTE Jean-Paul</dc:creator>
  <cp:lastModifiedBy>PINTE Jean-Paul</cp:lastModifiedBy>
  <cp:revision>68</cp:revision>
  <dcterms:created xsi:type="dcterms:W3CDTF">2019-03-19T17:30:46Z</dcterms:created>
  <dcterms:modified xsi:type="dcterms:W3CDTF">2020-09-25T08:21:48Z</dcterms:modified>
</cp:coreProperties>
</file>